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0"/>
  </p:notesMasterIdLst>
  <p:handoutMasterIdLst>
    <p:handoutMasterId r:id="rId31"/>
  </p:handoutMasterIdLst>
  <p:sldIdLst>
    <p:sldId id="296" r:id="rId2"/>
    <p:sldId id="275" r:id="rId3"/>
    <p:sldId id="276" r:id="rId4"/>
    <p:sldId id="286" r:id="rId5"/>
    <p:sldId id="287" r:id="rId6"/>
    <p:sldId id="304" r:id="rId7"/>
    <p:sldId id="265" r:id="rId8"/>
    <p:sldId id="283" r:id="rId9"/>
    <p:sldId id="297" r:id="rId10"/>
    <p:sldId id="289" r:id="rId11"/>
    <p:sldId id="299" r:id="rId12"/>
    <p:sldId id="290" r:id="rId13"/>
    <p:sldId id="300" r:id="rId14"/>
    <p:sldId id="291" r:id="rId15"/>
    <p:sldId id="301" r:id="rId16"/>
    <p:sldId id="288" r:id="rId17"/>
    <p:sldId id="298" r:id="rId18"/>
    <p:sldId id="292" r:id="rId19"/>
    <p:sldId id="302" r:id="rId20"/>
    <p:sldId id="293" r:id="rId21"/>
    <p:sldId id="303" r:id="rId22"/>
    <p:sldId id="294" r:id="rId23"/>
    <p:sldId id="305" r:id="rId24"/>
    <p:sldId id="306" r:id="rId25"/>
    <p:sldId id="307" r:id="rId26"/>
    <p:sldId id="274" r:id="rId27"/>
    <p:sldId id="295"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00"/>
    <p:restoredTop sz="87592" autoAdjust="0"/>
  </p:normalViewPr>
  <p:slideViewPr>
    <p:cSldViewPr snapToGrid="0">
      <p:cViewPr>
        <p:scale>
          <a:sx n="76" d="100"/>
          <a:sy n="76" d="100"/>
        </p:scale>
        <p:origin x="1171" y="19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5/9/2024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11371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179616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355044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8.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4.png"/><Relationship Id="rId5" Type="http://schemas.microsoft.com/office/2007/relationships/hdphoto" Target="../media/hdphoto10.wdp"/><Relationship Id="rId4" Type="http://schemas.openxmlformats.org/officeDocument/2006/relationships/image" Target="../media/image13.png"/><Relationship Id="rId9" Type="http://schemas.microsoft.com/office/2007/relationships/hdphoto" Target="../media/hdphoto12.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3929-9015-5377-EB10-DC22B388CF80}"/>
              </a:ext>
            </a:extLst>
          </p:cNvPr>
          <p:cNvSpPr/>
          <p:nvPr/>
        </p:nvSpPr>
        <p:spPr>
          <a:xfrm>
            <a:off x="475013" y="213756"/>
            <a:ext cx="5850579" cy="4773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A389B1D1-F3DC-F772-9529-9C1E1024444A}"/>
              </a:ext>
            </a:extLst>
          </p:cNvPr>
          <p:cNvSpPr/>
          <p:nvPr/>
        </p:nvSpPr>
        <p:spPr>
          <a:xfrm>
            <a:off x="178130" y="5189516"/>
            <a:ext cx="1692293" cy="1567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0ADA918-30A0-1DF6-4866-94C958FF6DFA}"/>
              </a:ext>
            </a:extLst>
          </p:cNvPr>
          <p:cNvSpPr>
            <a:spLocks noGrp="1"/>
          </p:cNvSpPr>
          <p:nvPr>
            <p:ph type="title"/>
          </p:nvPr>
        </p:nvSpPr>
        <p:spPr>
          <a:xfrm>
            <a:off x="6489925" y="312993"/>
            <a:ext cx="5321314" cy="1670774"/>
          </a:xfrm>
        </p:spPr>
        <p:txBody>
          <a:bodyPr/>
          <a:lstStyle/>
          <a:p>
            <a:r>
              <a:rPr lang="en-GB" sz="2800" b="1" spc="0" dirty="0">
                <a:solidFill>
                  <a:srgbClr val="C00000"/>
                </a:solidFill>
                <a:latin typeface="Arial" panose="020B0604020202020204" pitchFamily="34" charset="0"/>
                <a:cs typeface="Arial" panose="020B0604020202020204" pitchFamily="34" charset="0"/>
              </a:rPr>
              <a:t>Price Prediction in Real Estate : </a:t>
            </a:r>
            <a:r>
              <a:rPr lang="en-GB" sz="2800" spc="0" dirty="0">
                <a:latin typeface="Arial" panose="020B0604020202020204" pitchFamily="34" charset="0"/>
                <a:cs typeface="Arial" panose="020B0604020202020204" pitchFamily="34" charset="0"/>
              </a:rPr>
              <a:t>A Comparative Analysis of Machine Learning Models</a:t>
            </a:r>
          </a:p>
        </p:txBody>
      </p:sp>
      <p:pic>
        <p:nvPicPr>
          <p:cNvPr id="6" name="Picture Placeholder 5">
            <a:extLst>
              <a:ext uri="{FF2B5EF4-FFF2-40B4-BE49-F238E27FC236}">
                <a16:creationId xmlns:a16="http://schemas.microsoft.com/office/drawing/2014/main" id="{09C02A5F-36E1-0FA1-647C-9D1E09C50118}"/>
              </a:ext>
            </a:extLst>
          </p:cNvPr>
          <p:cNvPicPr>
            <a:picLocks noGrp="1" noChangeAspect="1"/>
          </p:cNvPicPr>
          <p:nvPr>
            <p:ph type="pic" sz="quarter" idx="10"/>
          </p:nvPr>
        </p:nvPicPr>
        <p:blipFill>
          <a:blip r:embed="rId3"/>
          <a:srcRect t="9761" b="9761"/>
          <a:stretch>
            <a:fillRect/>
          </a:stretch>
        </p:blipFill>
        <p:spPr>
          <a:xfrm>
            <a:off x="801645" y="654637"/>
            <a:ext cx="5064765" cy="5549900"/>
          </a:xfrm>
        </p:spPr>
      </p:pic>
      <p:sp>
        <p:nvSpPr>
          <p:cNvPr id="4" name="Content Placeholder 3">
            <a:extLst>
              <a:ext uri="{FF2B5EF4-FFF2-40B4-BE49-F238E27FC236}">
                <a16:creationId xmlns:a16="http://schemas.microsoft.com/office/drawing/2014/main" id="{8CF41550-4CB8-E0CA-A811-CEC321355FEF}"/>
              </a:ext>
            </a:extLst>
          </p:cNvPr>
          <p:cNvSpPr>
            <a:spLocks noGrp="1"/>
          </p:cNvSpPr>
          <p:nvPr>
            <p:ph idx="1"/>
          </p:nvPr>
        </p:nvSpPr>
        <p:spPr>
          <a:xfrm>
            <a:off x="6489925" y="2480801"/>
            <a:ext cx="4834517" cy="2235530"/>
          </a:xfrm>
        </p:spPr>
        <p:txBody>
          <a:bodyPr/>
          <a:lstStyle/>
          <a:p>
            <a:r>
              <a:rPr lang="en-US" sz="2000" dirty="0">
                <a:latin typeface="Arial" panose="020B0604020202020204" pitchFamily="34" charset="0"/>
                <a:cs typeface="Arial" panose="020B0604020202020204" pitchFamily="34" charset="0"/>
              </a:rPr>
              <a:t>Group 3:</a:t>
            </a:r>
          </a:p>
          <a:p>
            <a:pPr marL="285750" indent="-285750">
              <a:buFont typeface="Arial" panose="020B0604020202020204" pitchFamily="34" charset="0"/>
              <a:buChar char="•"/>
            </a:pPr>
            <a:r>
              <a:rPr lang="en-GB" sz="2000" b="0" i="0" dirty="0">
                <a:effectLst/>
                <a:latin typeface="Arial" panose="020B0604020202020204" pitchFamily="34" charset="0"/>
                <a:ea typeface="Tahoma" panose="020B0604030504040204" pitchFamily="34" charset="0"/>
                <a:cs typeface="Arial" panose="020B0604020202020204" pitchFamily="34" charset="0"/>
              </a:rPr>
              <a:t>Abdul Haleem Abdul Salam</a:t>
            </a:r>
          </a:p>
          <a:p>
            <a:pPr marL="285750" indent="-285750">
              <a:buFont typeface="Arial" panose="020B0604020202020204" pitchFamily="34" charset="0"/>
              <a:buChar char="•"/>
            </a:pPr>
            <a:r>
              <a:rPr lang="en-GB" sz="2000" b="0" i="0" dirty="0">
                <a:effectLst/>
                <a:latin typeface="Arial" panose="020B0604020202020204" pitchFamily="34" charset="0"/>
                <a:ea typeface="Tahoma" panose="020B0604030504040204" pitchFamily="34" charset="0"/>
                <a:cs typeface="Arial" panose="020B0604020202020204" pitchFamily="34" charset="0"/>
              </a:rPr>
              <a:t>Sai Nityamani Sahith Matsa</a:t>
            </a:r>
            <a:endParaRPr lang="en-GB" sz="2000" dirty="0">
              <a:latin typeface="Arial" panose="020B0604020202020204" pitchFamily="34" charset="0"/>
              <a:ea typeface="Tahoma" panose="020B0604030504040204" pitchFamily="34" charset="0"/>
              <a:cs typeface="Arial" panose="020B0604020202020204" pitchFamily="34" charset="0"/>
            </a:endParaRPr>
          </a:p>
          <a:p>
            <a:pPr marL="285750" indent="-285750">
              <a:buFont typeface="Arial" panose="020B0604020202020204" pitchFamily="34" charset="0"/>
              <a:buChar char="•"/>
            </a:pPr>
            <a:r>
              <a:rPr lang="en-GB" sz="2000" b="0" i="0" dirty="0">
                <a:effectLst/>
                <a:latin typeface="Arial" panose="020B0604020202020204" pitchFamily="34" charset="0"/>
                <a:ea typeface="Tahoma" panose="020B0604030504040204" pitchFamily="34" charset="0"/>
                <a:cs typeface="Arial" panose="020B0604020202020204" pitchFamily="34" charset="0"/>
              </a:rPr>
              <a:t>Kason Richard</a:t>
            </a:r>
          </a:p>
          <a:p>
            <a:pPr marL="285750" indent="-285750">
              <a:buFont typeface="Arial" panose="020B0604020202020204" pitchFamily="34" charset="0"/>
              <a:buChar char="•"/>
            </a:pPr>
            <a:r>
              <a:rPr lang="en-GB" sz="2000" b="0" i="0" dirty="0">
                <a:effectLst/>
                <a:latin typeface="Arial" panose="020B0604020202020204" pitchFamily="34" charset="0"/>
                <a:ea typeface="Tahoma" panose="020B0604030504040204" pitchFamily="34" charset="0"/>
                <a:cs typeface="Arial" panose="020B0604020202020204" pitchFamily="34" charset="0"/>
              </a:rPr>
              <a:t>Rameen Ridah</a:t>
            </a:r>
          </a:p>
          <a:p>
            <a:pPr marL="285750" indent="-285750">
              <a:buFont typeface="Arial" panose="020B0604020202020204" pitchFamily="34" charset="0"/>
              <a:buChar char="•"/>
            </a:pPr>
            <a:r>
              <a:rPr lang="en-GB" sz="2000" b="0" i="0" dirty="0">
                <a:effectLst/>
                <a:latin typeface="Arial" panose="020B0604020202020204" pitchFamily="34" charset="0"/>
                <a:ea typeface="Tahoma" panose="020B0604030504040204" pitchFamily="34" charset="0"/>
                <a:cs typeface="Arial" panose="020B0604020202020204" pitchFamily="34" charset="0"/>
              </a:rPr>
              <a:t>Zhenqi Zheng</a:t>
            </a:r>
            <a:endParaRPr lang="en-US" sz="2000" b="0" i="0" dirty="0">
              <a:effectLst/>
              <a:latin typeface="Arial" panose="020B0604020202020204" pitchFamily="34" charset="0"/>
              <a:ea typeface="Tahoma" panose="020B060403050404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4669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9034-4171-D631-F20C-745A0436EF3A}"/>
              </a:ext>
            </a:extLst>
          </p:cNvPr>
          <p:cNvSpPr>
            <a:spLocks noGrp="1"/>
          </p:cNvSpPr>
          <p:nvPr>
            <p:ph type="title"/>
          </p:nvPr>
        </p:nvSpPr>
        <p:spPr>
          <a:xfrm>
            <a:off x="853898" y="428033"/>
            <a:ext cx="10122632" cy="652054"/>
          </a:xfrm>
        </p:spPr>
        <p:txBody>
          <a:bodyPr/>
          <a:lstStyle/>
          <a:p>
            <a:r>
              <a:rPr lang="en-GB" b="1" spc="0" dirty="0">
                <a:latin typeface="Georgia Pro Cond Black" panose="02040A06050405020203" pitchFamily="18" charset="0"/>
                <a:cs typeface="Times New Roman" panose="02020603050405020304" pitchFamily="18" charset="0"/>
              </a:rPr>
              <a:t>Gradient Boosting Regression</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9746C736-A47B-C462-F179-0B3FC417D4FE}"/>
              </a:ext>
            </a:extLst>
          </p:cNvPr>
          <p:cNvSpPr>
            <a:spLocks noGrp="1"/>
          </p:cNvSpPr>
          <p:nvPr>
            <p:ph sz="half" idx="2"/>
          </p:nvPr>
        </p:nvSpPr>
        <p:spPr>
          <a:xfrm>
            <a:off x="853898" y="1253331"/>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Gradient Boosting Regression operates uniquely when applied to predicting housing prices. It builds upon errors from previous predictions, optimizing its approach through an iterative process.</a:t>
            </a:r>
          </a:p>
          <a:p>
            <a:r>
              <a:rPr lang="en-GB" sz="1800" dirty="0">
                <a:latin typeface="Times New Roman" panose="02020603050405020304" pitchFamily="18" charset="0"/>
                <a:ea typeface="Tahoma" panose="020B0604030504040204" pitchFamily="34" charset="0"/>
                <a:cs typeface="Times New Roman" panose="02020603050405020304" pitchFamily="18" charset="0"/>
              </a:rPr>
              <a:t>With an MSE of approximately 1697106834060.5334 and an R-squared of 0.6642, Gradient Boosting demonstrates a robust ability to fit the data better than other models. </a:t>
            </a:r>
          </a:p>
          <a:p>
            <a:r>
              <a:rPr lang="en-GB" sz="1800" dirty="0">
                <a:latin typeface="Times New Roman" panose="02020603050405020304" pitchFamily="18" charset="0"/>
                <a:ea typeface="Tahoma" panose="020B0604030504040204" pitchFamily="34" charset="0"/>
                <a:cs typeface="Times New Roman" panose="02020603050405020304" pitchFamily="18" charset="0"/>
              </a:rPr>
              <a:t>The gradient-boosting predictions generally follow the actual data trends closely, although some discrepancies appear at points of rapid value change. This indicates that the model captures the overall patterns well but may struggle with sudden fluctuations in the data.</a:t>
            </a:r>
          </a:p>
          <a:p>
            <a:endParaRPr lang="en-GB" dirty="0"/>
          </a:p>
        </p:txBody>
      </p:sp>
      <p:sp>
        <p:nvSpPr>
          <p:cNvPr id="4" name="Footer Placeholder 3" hidden="1">
            <a:extLst>
              <a:ext uri="{FF2B5EF4-FFF2-40B4-BE49-F238E27FC236}">
                <a16:creationId xmlns:a16="http://schemas.microsoft.com/office/drawing/2014/main" id="{E88C9230-3171-736F-3A76-E6A6B3AFEB0E}"/>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9BF60B3C-07BE-472A-15B4-B80AF3C6FBC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15" name="Picture 14">
            <a:extLst>
              <a:ext uri="{FF2B5EF4-FFF2-40B4-BE49-F238E27FC236}">
                <a16:creationId xmlns:a16="http://schemas.microsoft.com/office/drawing/2014/main" id="{83C762B8-A18E-9054-37E5-93F1607483AE}"/>
              </a:ext>
            </a:extLst>
          </p:cNvPr>
          <p:cNvPicPr>
            <a:picLocks noChangeAspect="1"/>
          </p:cNvPicPr>
          <p:nvPr/>
        </p:nvPicPr>
        <p:blipFill>
          <a:blip r:embed="rId2"/>
          <a:stretch>
            <a:fillRect/>
          </a:stretch>
        </p:blipFill>
        <p:spPr>
          <a:xfrm>
            <a:off x="655580" y="292924"/>
            <a:ext cx="9525" cy="6048375"/>
          </a:xfrm>
          <a:prstGeom prst="rect">
            <a:avLst/>
          </a:prstGeom>
        </p:spPr>
      </p:pic>
      <p:pic>
        <p:nvPicPr>
          <p:cNvPr id="13" name="Picture 12">
            <a:extLst>
              <a:ext uri="{FF2B5EF4-FFF2-40B4-BE49-F238E27FC236}">
                <a16:creationId xmlns:a16="http://schemas.microsoft.com/office/drawing/2014/main" id="{0469EF09-8A55-DD2A-A1A8-F25935F2693D}"/>
              </a:ext>
            </a:extLst>
          </p:cNvPr>
          <p:cNvPicPr>
            <a:picLocks noChangeAspect="1"/>
          </p:cNvPicPr>
          <p:nvPr/>
        </p:nvPicPr>
        <p:blipFill>
          <a:blip r:embed="rId3"/>
          <a:stretch>
            <a:fillRect/>
          </a:stretch>
        </p:blipFill>
        <p:spPr>
          <a:xfrm>
            <a:off x="555567" y="1352858"/>
            <a:ext cx="200025" cy="200025"/>
          </a:xfrm>
          <a:prstGeom prst="rect">
            <a:avLst/>
          </a:prstGeom>
        </p:spPr>
      </p:pic>
      <p:pic>
        <p:nvPicPr>
          <p:cNvPr id="11" name="Picture 10">
            <a:extLst>
              <a:ext uri="{FF2B5EF4-FFF2-40B4-BE49-F238E27FC236}">
                <a16:creationId xmlns:a16="http://schemas.microsoft.com/office/drawing/2014/main" id="{811DCD24-742F-B3EC-CF4C-EB236C5DC409}"/>
              </a:ext>
            </a:extLst>
          </p:cNvPr>
          <p:cNvPicPr>
            <a:picLocks noChangeAspect="1"/>
          </p:cNvPicPr>
          <p:nvPr/>
        </p:nvPicPr>
        <p:blipFill>
          <a:blip r:embed="rId3"/>
          <a:stretch>
            <a:fillRect/>
          </a:stretch>
        </p:blipFill>
        <p:spPr>
          <a:xfrm>
            <a:off x="532500" y="2319644"/>
            <a:ext cx="200025" cy="200025"/>
          </a:xfrm>
          <a:prstGeom prst="rect">
            <a:avLst/>
          </a:prstGeom>
        </p:spPr>
      </p:pic>
      <p:pic>
        <p:nvPicPr>
          <p:cNvPr id="9" name="Picture 8">
            <a:extLst>
              <a:ext uri="{FF2B5EF4-FFF2-40B4-BE49-F238E27FC236}">
                <a16:creationId xmlns:a16="http://schemas.microsoft.com/office/drawing/2014/main" id="{D4E3E4C9-F842-29D3-C3E3-AAEBFF3055CE}"/>
              </a:ext>
            </a:extLst>
          </p:cNvPr>
          <p:cNvPicPr>
            <a:picLocks noChangeAspect="1"/>
          </p:cNvPicPr>
          <p:nvPr/>
        </p:nvPicPr>
        <p:blipFill>
          <a:blip r:embed="rId3"/>
          <a:stretch>
            <a:fillRect/>
          </a:stretch>
        </p:blipFill>
        <p:spPr>
          <a:xfrm>
            <a:off x="532500" y="3288470"/>
            <a:ext cx="200025" cy="200025"/>
          </a:xfrm>
          <a:prstGeom prst="rect">
            <a:avLst/>
          </a:prstGeom>
        </p:spPr>
      </p:pic>
      <p:pic>
        <p:nvPicPr>
          <p:cNvPr id="10" name="Graphic 9" descr="Chevron arrows with solid fill">
            <a:extLst>
              <a:ext uri="{FF2B5EF4-FFF2-40B4-BE49-F238E27FC236}">
                <a16:creationId xmlns:a16="http://schemas.microsoft.com/office/drawing/2014/main" id="{89E2A71C-1BEC-1D23-EA87-E6ADC742F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6092" y="6323619"/>
            <a:ext cx="780382" cy="522490"/>
          </a:xfrm>
          <a:prstGeom prst="rect">
            <a:avLst/>
          </a:prstGeom>
        </p:spPr>
      </p:pic>
      <p:pic>
        <p:nvPicPr>
          <p:cNvPr id="12" name="Graphic 11" descr="Chevron arrows with solid fill">
            <a:extLst>
              <a:ext uri="{FF2B5EF4-FFF2-40B4-BE49-F238E27FC236}">
                <a16:creationId xmlns:a16="http://schemas.microsoft.com/office/drawing/2014/main" id="{B553045F-A184-BFC4-802F-8BAC96AA3F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5931" y="6335510"/>
            <a:ext cx="780382" cy="522490"/>
          </a:xfrm>
          <a:prstGeom prst="rect">
            <a:avLst/>
          </a:prstGeom>
        </p:spPr>
      </p:pic>
      <p:pic>
        <p:nvPicPr>
          <p:cNvPr id="14" name="Graphic 13" descr="Chevron arrows with solid fill">
            <a:extLst>
              <a:ext uri="{FF2B5EF4-FFF2-40B4-BE49-F238E27FC236}">
                <a16:creationId xmlns:a16="http://schemas.microsoft.com/office/drawing/2014/main" id="{3D4C5005-0D35-2241-CA7C-72EFE8DCA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6439" y="6323619"/>
            <a:ext cx="780382" cy="522490"/>
          </a:xfrm>
          <a:prstGeom prst="rect">
            <a:avLst/>
          </a:prstGeom>
        </p:spPr>
      </p:pic>
      <p:pic>
        <p:nvPicPr>
          <p:cNvPr id="16" name="Graphic 15" descr="Chevron arrows with solid fill">
            <a:extLst>
              <a:ext uri="{FF2B5EF4-FFF2-40B4-BE49-F238E27FC236}">
                <a16:creationId xmlns:a16="http://schemas.microsoft.com/office/drawing/2014/main" id="{FCB64540-FC79-9B5C-F7E3-4C42853A58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6278" y="6323619"/>
            <a:ext cx="780382" cy="522490"/>
          </a:xfrm>
          <a:prstGeom prst="rect">
            <a:avLst/>
          </a:prstGeom>
        </p:spPr>
      </p:pic>
      <p:pic>
        <p:nvPicPr>
          <p:cNvPr id="17" name="Graphic 16" descr="Chevron arrows with solid fill">
            <a:extLst>
              <a:ext uri="{FF2B5EF4-FFF2-40B4-BE49-F238E27FC236}">
                <a16:creationId xmlns:a16="http://schemas.microsoft.com/office/drawing/2014/main" id="{FAEFB795-7743-6DF9-9F40-214DE0BCC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3613" y="6323619"/>
            <a:ext cx="780382" cy="522490"/>
          </a:xfrm>
          <a:prstGeom prst="rect">
            <a:avLst/>
          </a:prstGeom>
        </p:spPr>
      </p:pic>
      <p:pic>
        <p:nvPicPr>
          <p:cNvPr id="18" name="Graphic 17" descr="Chevron arrows with solid fill">
            <a:extLst>
              <a:ext uri="{FF2B5EF4-FFF2-40B4-BE49-F238E27FC236}">
                <a16:creationId xmlns:a16="http://schemas.microsoft.com/office/drawing/2014/main" id="{B80CF3DE-584D-70DF-3EC6-FE9FEAF8A7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3426" y="6335510"/>
            <a:ext cx="780382" cy="522490"/>
          </a:xfrm>
          <a:prstGeom prst="rect">
            <a:avLst/>
          </a:prstGeom>
        </p:spPr>
      </p:pic>
      <p:pic>
        <p:nvPicPr>
          <p:cNvPr id="19" name="Graphic 18" descr="Chevron arrows with solid fill">
            <a:extLst>
              <a:ext uri="{FF2B5EF4-FFF2-40B4-BE49-F238E27FC236}">
                <a16:creationId xmlns:a16="http://schemas.microsoft.com/office/drawing/2014/main" id="{E00C1BFB-90FD-71E4-33A5-05BCEFEEE8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9265" y="6345894"/>
            <a:ext cx="780382" cy="522490"/>
          </a:xfrm>
          <a:prstGeom prst="rect">
            <a:avLst/>
          </a:prstGeom>
        </p:spPr>
      </p:pic>
      <p:pic>
        <p:nvPicPr>
          <p:cNvPr id="20" name="Graphic 19" descr="Chevron arrows with solid fill">
            <a:extLst>
              <a:ext uri="{FF2B5EF4-FFF2-40B4-BE49-F238E27FC236}">
                <a16:creationId xmlns:a16="http://schemas.microsoft.com/office/drawing/2014/main" id="{0BC2A5DE-E12B-F81E-8BA1-FE44E90914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3050" y="6335510"/>
            <a:ext cx="780382" cy="522490"/>
          </a:xfrm>
          <a:prstGeom prst="rect">
            <a:avLst/>
          </a:prstGeom>
        </p:spPr>
      </p:pic>
      <p:pic>
        <p:nvPicPr>
          <p:cNvPr id="22" name="Graphic 21" descr="Chevron arrows with solid fill">
            <a:extLst>
              <a:ext uri="{FF2B5EF4-FFF2-40B4-BE49-F238E27FC236}">
                <a16:creationId xmlns:a16="http://schemas.microsoft.com/office/drawing/2014/main" id="{58329AA5-1CCD-65E2-3B5A-2C8D1DD57D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6077" y="6335510"/>
            <a:ext cx="780382" cy="522490"/>
          </a:xfrm>
          <a:prstGeom prst="rect">
            <a:avLst/>
          </a:prstGeom>
        </p:spPr>
      </p:pic>
      <p:pic>
        <p:nvPicPr>
          <p:cNvPr id="23" name="Graphic 22" descr="Chevron arrows with solid fill">
            <a:extLst>
              <a:ext uri="{FF2B5EF4-FFF2-40B4-BE49-F238E27FC236}">
                <a16:creationId xmlns:a16="http://schemas.microsoft.com/office/drawing/2014/main" id="{C8215870-61BE-66C1-4114-7462A71520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844" y="6345894"/>
            <a:ext cx="780382" cy="522490"/>
          </a:xfrm>
          <a:prstGeom prst="rect">
            <a:avLst/>
          </a:prstGeom>
        </p:spPr>
      </p:pic>
      <p:pic>
        <p:nvPicPr>
          <p:cNvPr id="24" name="Graphic 23" descr="Chevron arrows with solid fill">
            <a:extLst>
              <a:ext uri="{FF2B5EF4-FFF2-40B4-BE49-F238E27FC236}">
                <a16:creationId xmlns:a16="http://schemas.microsoft.com/office/drawing/2014/main" id="{D8B05D62-A1EE-1F53-C4AC-07A0BA3B97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8902" y="6334003"/>
            <a:ext cx="780382" cy="522490"/>
          </a:xfrm>
          <a:prstGeom prst="rect">
            <a:avLst/>
          </a:prstGeom>
        </p:spPr>
      </p:pic>
      <p:pic>
        <p:nvPicPr>
          <p:cNvPr id="25" name="Graphic 24" descr="Chevron arrows with solid fill">
            <a:extLst>
              <a:ext uri="{FF2B5EF4-FFF2-40B4-BE49-F238E27FC236}">
                <a16:creationId xmlns:a16="http://schemas.microsoft.com/office/drawing/2014/main" id="{F9E30CD3-ACA6-E555-8D18-91EBD1400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6468" y="6334003"/>
            <a:ext cx="780382" cy="522490"/>
          </a:xfrm>
          <a:prstGeom prst="rect">
            <a:avLst/>
          </a:prstGeom>
        </p:spPr>
      </p:pic>
      <p:pic>
        <p:nvPicPr>
          <p:cNvPr id="26" name="Graphic 25" descr="Chevron arrows with solid fill">
            <a:extLst>
              <a:ext uri="{FF2B5EF4-FFF2-40B4-BE49-F238E27FC236}">
                <a16:creationId xmlns:a16="http://schemas.microsoft.com/office/drawing/2014/main" id="{2E789F74-698B-E574-7850-6E91D12E61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7235" y="6323619"/>
            <a:ext cx="780382" cy="522490"/>
          </a:xfrm>
          <a:prstGeom prst="rect">
            <a:avLst/>
          </a:prstGeom>
        </p:spPr>
      </p:pic>
      <p:pic>
        <p:nvPicPr>
          <p:cNvPr id="27" name="Graphic 26" descr="Chevron arrows with solid fill">
            <a:extLst>
              <a:ext uri="{FF2B5EF4-FFF2-40B4-BE49-F238E27FC236}">
                <a16:creationId xmlns:a16="http://schemas.microsoft.com/office/drawing/2014/main" id="{734C60C7-9FAB-8CFA-50A8-4052D38F2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1733" y="6345894"/>
            <a:ext cx="780382" cy="522490"/>
          </a:xfrm>
          <a:prstGeom prst="rect">
            <a:avLst/>
          </a:prstGeom>
        </p:spPr>
      </p:pic>
      <p:pic>
        <p:nvPicPr>
          <p:cNvPr id="28" name="Graphic 27" descr="Chevron arrows with solid fill">
            <a:extLst>
              <a:ext uri="{FF2B5EF4-FFF2-40B4-BE49-F238E27FC236}">
                <a16:creationId xmlns:a16="http://schemas.microsoft.com/office/drawing/2014/main" id="{8FA1E8DE-FED3-49C4-C82C-21E53C844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8295" y="6335510"/>
            <a:ext cx="780382" cy="522490"/>
          </a:xfrm>
          <a:prstGeom prst="rect">
            <a:avLst/>
          </a:prstGeom>
        </p:spPr>
      </p:pic>
      <p:pic>
        <p:nvPicPr>
          <p:cNvPr id="30" name="Graphic 29" descr="Chevron arrows with solid fill">
            <a:extLst>
              <a:ext uri="{FF2B5EF4-FFF2-40B4-BE49-F238E27FC236}">
                <a16:creationId xmlns:a16="http://schemas.microsoft.com/office/drawing/2014/main" id="{8AD77D75-5B86-A4A1-CFE9-AFF9298B43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7057" y="6345894"/>
            <a:ext cx="780382" cy="522490"/>
          </a:xfrm>
          <a:prstGeom prst="rect">
            <a:avLst/>
          </a:prstGeom>
        </p:spPr>
      </p:pic>
    </p:spTree>
    <p:extLst>
      <p:ext uri="{BB962C8B-B14F-4D97-AF65-F5344CB8AC3E}">
        <p14:creationId xmlns:p14="http://schemas.microsoft.com/office/powerpoint/2010/main" val="35829717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FE79338-5505-AACA-77A7-4D75B8B4F3CF}"/>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3790A6A9-D3B2-3382-2770-A882A567D855}"/>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2AA99BDA-869B-BADB-7324-797CDC0D9D4C}"/>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6" name="Content Placeholder 5">
            <a:extLst>
              <a:ext uri="{FF2B5EF4-FFF2-40B4-BE49-F238E27FC236}">
                <a16:creationId xmlns:a16="http://schemas.microsoft.com/office/drawing/2014/main" id="{6274C09F-ADFA-7AC2-5973-D4248313E703}"/>
              </a:ext>
            </a:extLst>
          </p:cNvPr>
          <p:cNvPicPr>
            <a:picLocks noGrp="1" noChangeAspect="1"/>
          </p:cNvPicPr>
          <p:nvPr>
            <p:ph sz="half" idx="2"/>
          </p:nvPr>
        </p:nvPicPr>
        <p:blipFill>
          <a:blip r:embed="rId2"/>
          <a:stretch>
            <a:fillRect/>
          </a:stretch>
        </p:blipFill>
        <p:spPr>
          <a:xfrm>
            <a:off x="285008" y="709550"/>
            <a:ext cx="11317184" cy="5810003"/>
          </a:xfrm>
          <a:prstGeom prst="rect">
            <a:avLst/>
          </a:prstGeom>
        </p:spPr>
      </p:pic>
    </p:spTree>
    <p:extLst>
      <p:ext uri="{BB962C8B-B14F-4D97-AF65-F5344CB8AC3E}">
        <p14:creationId xmlns:p14="http://schemas.microsoft.com/office/powerpoint/2010/main" val="27356923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EFE1-30B9-6127-E5C9-7C6829CD69F7}"/>
              </a:ext>
            </a:extLst>
          </p:cNvPr>
          <p:cNvSpPr>
            <a:spLocks noGrp="1"/>
          </p:cNvSpPr>
          <p:nvPr>
            <p:ph type="title"/>
          </p:nvPr>
        </p:nvSpPr>
        <p:spPr>
          <a:xfrm>
            <a:off x="1034684" y="223158"/>
            <a:ext cx="10122632" cy="652054"/>
          </a:xfrm>
        </p:spPr>
        <p:txBody>
          <a:bodyPr/>
          <a:lstStyle/>
          <a:p>
            <a:r>
              <a:rPr lang="en-GB" b="1" spc="0" dirty="0">
                <a:latin typeface="Georgia Pro Cond Black" panose="02040A06050405020203" pitchFamily="18" charset="0"/>
                <a:cs typeface="Times New Roman" panose="02020603050405020304" pitchFamily="18" charset="0"/>
              </a:rPr>
              <a:t>Ridge Regression</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4B245856-C744-7839-7D29-EC1B5FB0E36B}"/>
              </a:ext>
            </a:extLst>
          </p:cNvPr>
          <p:cNvSpPr>
            <a:spLocks noGrp="1"/>
          </p:cNvSpPr>
          <p:nvPr>
            <p:ph sz="half" idx="2"/>
          </p:nvPr>
        </p:nvSpPr>
        <p:spPr>
          <a:xfrm>
            <a:off x="971091" y="1117906"/>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Ridge Regression is a linear regression model that includes regularization, which helps prevent overfitting by penalizing large coefficients. It is particularly useful when multicollinearity exists among the predictor variables.</a:t>
            </a:r>
          </a:p>
          <a:p>
            <a:r>
              <a:rPr lang="en-GB" sz="1800" dirty="0">
                <a:latin typeface="Times New Roman" panose="02020603050405020304" pitchFamily="18" charset="0"/>
                <a:ea typeface="Tahoma" panose="020B0604030504040204" pitchFamily="34" charset="0"/>
                <a:cs typeface="Times New Roman" panose="02020603050405020304" pitchFamily="18" charset="0"/>
              </a:rPr>
              <a:t>The Mean Squared Error ended up being 1772333186531.0129 and the R-Squared was 0.6494.  For Ridge Regression, the R-Squared indicates a relatively good predictive performance. However, the MSE is still relatively high. </a:t>
            </a:r>
          </a:p>
          <a:p>
            <a:r>
              <a:rPr lang="en-GB" sz="1800" dirty="0">
                <a:latin typeface="Times New Roman" panose="02020603050405020304" pitchFamily="18" charset="0"/>
                <a:ea typeface="Tahoma" panose="020B0604030504040204" pitchFamily="34" charset="0"/>
                <a:cs typeface="Times New Roman" panose="02020603050405020304" pitchFamily="18" charset="0"/>
              </a:rPr>
              <a:t>The model generally captures the overall trend of the data but may struggle with precision at higher value points.</a:t>
            </a:r>
          </a:p>
          <a:p>
            <a:endParaRPr lang="en-GB" dirty="0"/>
          </a:p>
        </p:txBody>
      </p:sp>
      <p:sp>
        <p:nvSpPr>
          <p:cNvPr id="4" name="Footer Placeholder 3" hidden="1">
            <a:extLst>
              <a:ext uri="{FF2B5EF4-FFF2-40B4-BE49-F238E27FC236}">
                <a16:creationId xmlns:a16="http://schemas.microsoft.com/office/drawing/2014/main" id="{8E652856-4137-B77B-F5DC-E3530A01DEB1}"/>
              </a:ext>
            </a:extLst>
          </p:cNvPr>
          <p:cNvSpPr>
            <a:spLocks noGrp="1"/>
          </p:cNvSpPr>
          <p:nvPr>
            <p:ph type="ftr" sz="quarter" idx="10"/>
          </p:nvPr>
        </p:nvSpPr>
        <p:spPr/>
        <p:txBody>
          <a:bodyPr/>
          <a:lstStyle/>
          <a:p>
            <a:r>
              <a:rPr lang="en-US" dirty="0"/>
              <a:t>Presentation Title</a:t>
            </a:r>
          </a:p>
        </p:txBody>
      </p:sp>
      <p:sp>
        <p:nvSpPr>
          <p:cNvPr id="5" name="Slide Number Placeholder 4" hidden="1">
            <a:extLst>
              <a:ext uri="{FF2B5EF4-FFF2-40B4-BE49-F238E27FC236}">
                <a16:creationId xmlns:a16="http://schemas.microsoft.com/office/drawing/2014/main" id="{A92DA840-EA3D-9398-8DFB-C9C799E3D92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9" name="Picture 8">
            <a:extLst>
              <a:ext uri="{FF2B5EF4-FFF2-40B4-BE49-F238E27FC236}">
                <a16:creationId xmlns:a16="http://schemas.microsoft.com/office/drawing/2014/main" id="{05E2338F-02EF-0771-8FA8-33CE5B9A1B80}"/>
              </a:ext>
            </a:extLst>
          </p:cNvPr>
          <p:cNvPicPr>
            <a:picLocks noChangeAspect="1"/>
          </p:cNvPicPr>
          <p:nvPr/>
        </p:nvPicPr>
        <p:blipFill>
          <a:blip r:embed="rId2"/>
          <a:stretch>
            <a:fillRect/>
          </a:stretch>
        </p:blipFill>
        <p:spPr>
          <a:xfrm>
            <a:off x="557335" y="381061"/>
            <a:ext cx="9525" cy="6048375"/>
          </a:xfrm>
          <a:prstGeom prst="rect">
            <a:avLst/>
          </a:prstGeom>
        </p:spPr>
      </p:pic>
      <p:pic>
        <p:nvPicPr>
          <p:cNvPr id="11" name="Picture 10">
            <a:extLst>
              <a:ext uri="{FF2B5EF4-FFF2-40B4-BE49-F238E27FC236}">
                <a16:creationId xmlns:a16="http://schemas.microsoft.com/office/drawing/2014/main" id="{A5A8B6BB-277B-557A-C2C8-53108CC5AF8F}"/>
              </a:ext>
            </a:extLst>
          </p:cNvPr>
          <p:cNvPicPr>
            <a:picLocks noChangeAspect="1"/>
          </p:cNvPicPr>
          <p:nvPr/>
        </p:nvPicPr>
        <p:blipFill>
          <a:blip r:embed="rId3"/>
          <a:stretch>
            <a:fillRect/>
          </a:stretch>
        </p:blipFill>
        <p:spPr>
          <a:xfrm>
            <a:off x="422140" y="4010489"/>
            <a:ext cx="200025" cy="200025"/>
          </a:xfrm>
          <a:prstGeom prst="rect">
            <a:avLst/>
          </a:prstGeom>
        </p:spPr>
      </p:pic>
      <p:pic>
        <p:nvPicPr>
          <p:cNvPr id="13" name="Picture 12">
            <a:extLst>
              <a:ext uri="{FF2B5EF4-FFF2-40B4-BE49-F238E27FC236}">
                <a16:creationId xmlns:a16="http://schemas.microsoft.com/office/drawing/2014/main" id="{207AC0BB-A0E1-01AD-7573-A121B28D5B88}"/>
              </a:ext>
            </a:extLst>
          </p:cNvPr>
          <p:cNvPicPr>
            <a:picLocks noChangeAspect="1"/>
          </p:cNvPicPr>
          <p:nvPr/>
        </p:nvPicPr>
        <p:blipFill>
          <a:blip r:embed="rId3"/>
          <a:stretch>
            <a:fillRect/>
          </a:stretch>
        </p:blipFill>
        <p:spPr>
          <a:xfrm>
            <a:off x="441287" y="2647486"/>
            <a:ext cx="200025" cy="200025"/>
          </a:xfrm>
          <a:prstGeom prst="rect">
            <a:avLst/>
          </a:prstGeom>
        </p:spPr>
      </p:pic>
      <p:pic>
        <p:nvPicPr>
          <p:cNvPr id="15" name="Picture 14">
            <a:extLst>
              <a:ext uri="{FF2B5EF4-FFF2-40B4-BE49-F238E27FC236}">
                <a16:creationId xmlns:a16="http://schemas.microsoft.com/office/drawing/2014/main" id="{759473D2-D919-EDAE-246F-1F39FAAD517A}"/>
              </a:ext>
            </a:extLst>
          </p:cNvPr>
          <p:cNvPicPr>
            <a:picLocks noChangeAspect="1"/>
          </p:cNvPicPr>
          <p:nvPr/>
        </p:nvPicPr>
        <p:blipFill>
          <a:blip r:embed="rId3"/>
          <a:stretch>
            <a:fillRect/>
          </a:stretch>
        </p:blipFill>
        <p:spPr>
          <a:xfrm>
            <a:off x="441404" y="1303002"/>
            <a:ext cx="211271" cy="211271"/>
          </a:xfrm>
          <a:prstGeom prst="rect">
            <a:avLst/>
          </a:prstGeom>
        </p:spPr>
      </p:pic>
      <p:pic>
        <p:nvPicPr>
          <p:cNvPr id="10" name="Graphic 9" descr="Chevron arrows with solid fill">
            <a:extLst>
              <a:ext uri="{FF2B5EF4-FFF2-40B4-BE49-F238E27FC236}">
                <a16:creationId xmlns:a16="http://schemas.microsoft.com/office/drawing/2014/main" id="{B93A39FE-F075-03F3-7D0A-1940D97616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914" y="6286042"/>
            <a:ext cx="780382" cy="522490"/>
          </a:xfrm>
          <a:prstGeom prst="rect">
            <a:avLst/>
          </a:prstGeom>
        </p:spPr>
      </p:pic>
      <p:pic>
        <p:nvPicPr>
          <p:cNvPr id="12" name="Graphic 11" descr="Chevron arrows with solid fill">
            <a:extLst>
              <a:ext uri="{FF2B5EF4-FFF2-40B4-BE49-F238E27FC236}">
                <a16:creationId xmlns:a16="http://schemas.microsoft.com/office/drawing/2014/main" id="{20D95FB3-5F1B-C2BF-5B7B-AF1664369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9109" y="6293971"/>
            <a:ext cx="780382" cy="522490"/>
          </a:xfrm>
          <a:prstGeom prst="rect">
            <a:avLst/>
          </a:prstGeom>
        </p:spPr>
      </p:pic>
      <p:pic>
        <p:nvPicPr>
          <p:cNvPr id="14" name="Graphic 13" descr="Chevron arrows with solid fill">
            <a:extLst>
              <a:ext uri="{FF2B5EF4-FFF2-40B4-BE49-F238E27FC236}">
                <a16:creationId xmlns:a16="http://schemas.microsoft.com/office/drawing/2014/main" id="{F08E827D-8AFA-6290-AC5F-128895CA38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6793" y="6293971"/>
            <a:ext cx="780382" cy="522490"/>
          </a:xfrm>
          <a:prstGeom prst="rect">
            <a:avLst/>
          </a:prstGeom>
        </p:spPr>
      </p:pic>
      <p:pic>
        <p:nvPicPr>
          <p:cNvPr id="16" name="Graphic 15" descr="Chevron arrows with solid fill">
            <a:extLst>
              <a:ext uri="{FF2B5EF4-FFF2-40B4-BE49-F238E27FC236}">
                <a16:creationId xmlns:a16="http://schemas.microsoft.com/office/drawing/2014/main" id="{8DBEE385-1B44-29AC-C564-46B5009486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4419" y="6278113"/>
            <a:ext cx="780382" cy="522490"/>
          </a:xfrm>
          <a:prstGeom prst="rect">
            <a:avLst/>
          </a:prstGeom>
        </p:spPr>
      </p:pic>
      <p:pic>
        <p:nvPicPr>
          <p:cNvPr id="17" name="Graphic 16" descr="Chevron arrows with solid fill">
            <a:extLst>
              <a:ext uri="{FF2B5EF4-FFF2-40B4-BE49-F238E27FC236}">
                <a16:creationId xmlns:a16="http://schemas.microsoft.com/office/drawing/2014/main" id="{1263C0F2-39BB-0DF9-2C48-BF058A3393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7068" y="6286042"/>
            <a:ext cx="780382" cy="522490"/>
          </a:xfrm>
          <a:prstGeom prst="rect">
            <a:avLst/>
          </a:prstGeom>
        </p:spPr>
      </p:pic>
      <p:pic>
        <p:nvPicPr>
          <p:cNvPr id="18" name="Graphic 17" descr="Chevron arrows with solid fill">
            <a:extLst>
              <a:ext uri="{FF2B5EF4-FFF2-40B4-BE49-F238E27FC236}">
                <a16:creationId xmlns:a16="http://schemas.microsoft.com/office/drawing/2014/main" id="{6A0CE3B9-7593-1DA2-6AC8-FBCC432367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4752" y="6293971"/>
            <a:ext cx="780382" cy="522490"/>
          </a:xfrm>
          <a:prstGeom prst="rect">
            <a:avLst/>
          </a:prstGeom>
        </p:spPr>
      </p:pic>
      <p:pic>
        <p:nvPicPr>
          <p:cNvPr id="19" name="Graphic 18" descr="Chevron arrows with solid fill">
            <a:extLst>
              <a:ext uri="{FF2B5EF4-FFF2-40B4-BE49-F238E27FC236}">
                <a16:creationId xmlns:a16="http://schemas.microsoft.com/office/drawing/2014/main" id="{E47934F5-0760-1B9E-0103-F2CBB1BE62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4889" y="6293971"/>
            <a:ext cx="780382" cy="522490"/>
          </a:xfrm>
          <a:prstGeom prst="rect">
            <a:avLst/>
          </a:prstGeom>
        </p:spPr>
      </p:pic>
      <p:pic>
        <p:nvPicPr>
          <p:cNvPr id="20" name="Graphic 19" descr="Chevron arrows with solid fill">
            <a:extLst>
              <a:ext uri="{FF2B5EF4-FFF2-40B4-BE49-F238E27FC236}">
                <a16:creationId xmlns:a16="http://schemas.microsoft.com/office/drawing/2014/main" id="{5C4A144A-89E9-110C-FD59-02D410D797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2573" y="6293971"/>
            <a:ext cx="780382" cy="522490"/>
          </a:xfrm>
          <a:prstGeom prst="rect">
            <a:avLst/>
          </a:prstGeom>
        </p:spPr>
      </p:pic>
      <p:pic>
        <p:nvPicPr>
          <p:cNvPr id="21" name="Graphic 20" descr="Chevron arrows with solid fill">
            <a:extLst>
              <a:ext uri="{FF2B5EF4-FFF2-40B4-BE49-F238E27FC236}">
                <a16:creationId xmlns:a16="http://schemas.microsoft.com/office/drawing/2014/main" id="{4F452F7F-935A-27FD-A9BE-08008EC58F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5164" y="6293971"/>
            <a:ext cx="780382" cy="522490"/>
          </a:xfrm>
          <a:prstGeom prst="rect">
            <a:avLst/>
          </a:prstGeom>
        </p:spPr>
      </p:pic>
      <p:pic>
        <p:nvPicPr>
          <p:cNvPr id="22" name="Graphic 21" descr="Chevron arrows with solid fill">
            <a:extLst>
              <a:ext uri="{FF2B5EF4-FFF2-40B4-BE49-F238E27FC236}">
                <a16:creationId xmlns:a16="http://schemas.microsoft.com/office/drawing/2014/main" id="{AFA7BC1E-18B8-BDA1-7BC5-951ED9F93A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17941" y="6293971"/>
            <a:ext cx="780382" cy="522490"/>
          </a:xfrm>
          <a:prstGeom prst="rect">
            <a:avLst/>
          </a:prstGeom>
        </p:spPr>
      </p:pic>
      <p:pic>
        <p:nvPicPr>
          <p:cNvPr id="23" name="Graphic 22" descr="Chevron arrows with solid fill">
            <a:extLst>
              <a:ext uri="{FF2B5EF4-FFF2-40B4-BE49-F238E27FC236}">
                <a16:creationId xmlns:a16="http://schemas.microsoft.com/office/drawing/2014/main" id="{FB45B367-897D-E68C-19B6-D6E2B8EC4F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0718" y="6293971"/>
            <a:ext cx="780382" cy="522490"/>
          </a:xfrm>
          <a:prstGeom prst="rect">
            <a:avLst/>
          </a:prstGeom>
        </p:spPr>
      </p:pic>
      <p:pic>
        <p:nvPicPr>
          <p:cNvPr id="24" name="Graphic 23" descr="Chevron arrows with solid fill">
            <a:extLst>
              <a:ext uri="{FF2B5EF4-FFF2-40B4-BE49-F238E27FC236}">
                <a16:creationId xmlns:a16="http://schemas.microsoft.com/office/drawing/2014/main" id="{AA7B3384-0750-4576-DDDC-CA9D8428AA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345" y="6278113"/>
            <a:ext cx="780382" cy="522490"/>
          </a:xfrm>
          <a:prstGeom prst="rect">
            <a:avLst/>
          </a:prstGeom>
        </p:spPr>
      </p:pic>
      <p:pic>
        <p:nvPicPr>
          <p:cNvPr id="25" name="Graphic 24" descr="Chevron arrows with solid fill">
            <a:extLst>
              <a:ext uri="{FF2B5EF4-FFF2-40B4-BE49-F238E27FC236}">
                <a16:creationId xmlns:a16="http://schemas.microsoft.com/office/drawing/2014/main" id="{DF6352D7-1097-E9BD-01AB-B05248B1E1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8581" y="6278113"/>
            <a:ext cx="780382" cy="522490"/>
          </a:xfrm>
          <a:prstGeom prst="rect">
            <a:avLst/>
          </a:prstGeom>
        </p:spPr>
      </p:pic>
      <p:pic>
        <p:nvPicPr>
          <p:cNvPr id="26" name="Graphic 25" descr="Chevron arrows with solid fill">
            <a:extLst>
              <a:ext uri="{FF2B5EF4-FFF2-40B4-BE49-F238E27FC236}">
                <a16:creationId xmlns:a16="http://schemas.microsoft.com/office/drawing/2014/main" id="{477CBCBD-C335-BF6D-BFEA-530666C90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6539" y="6286042"/>
            <a:ext cx="780382" cy="522490"/>
          </a:xfrm>
          <a:prstGeom prst="rect">
            <a:avLst/>
          </a:prstGeom>
        </p:spPr>
      </p:pic>
      <p:pic>
        <p:nvPicPr>
          <p:cNvPr id="27" name="Graphic 26" descr="Chevron arrows with solid fill">
            <a:extLst>
              <a:ext uri="{FF2B5EF4-FFF2-40B4-BE49-F238E27FC236}">
                <a16:creationId xmlns:a16="http://schemas.microsoft.com/office/drawing/2014/main" id="{B2A0B542-39BC-74CF-D1E3-D66009C7A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2376" y="6254881"/>
            <a:ext cx="780382" cy="522490"/>
          </a:xfrm>
          <a:prstGeom prst="rect">
            <a:avLst/>
          </a:prstGeom>
        </p:spPr>
      </p:pic>
      <p:pic>
        <p:nvPicPr>
          <p:cNvPr id="28" name="Graphic 27" descr="Chevron arrows with solid fill">
            <a:extLst>
              <a:ext uri="{FF2B5EF4-FFF2-40B4-BE49-F238E27FC236}">
                <a16:creationId xmlns:a16="http://schemas.microsoft.com/office/drawing/2014/main" id="{4B911A6A-B404-46B4-DBF6-3C8C86D22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060" y="6274649"/>
            <a:ext cx="780382" cy="522490"/>
          </a:xfrm>
          <a:prstGeom prst="rect">
            <a:avLst/>
          </a:prstGeom>
        </p:spPr>
      </p:pic>
      <p:pic>
        <p:nvPicPr>
          <p:cNvPr id="30" name="Graphic 29" descr="Chevron arrows with solid fill">
            <a:extLst>
              <a:ext uri="{FF2B5EF4-FFF2-40B4-BE49-F238E27FC236}">
                <a16:creationId xmlns:a16="http://schemas.microsoft.com/office/drawing/2014/main" id="{53AF60F5-4434-5305-6D19-18DFE75C6D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091" y="6258864"/>
            <a:ext cx="780382" cy="522490"/>
          </a:xfrm>
          <a:prstGeom prst="rect">
            <a:avLst/>
          </a:prstGeom>
        </p:spPr>
      </p:pic>
    </p:spTree>
    <p:extLst>
      <p:ext uri="{BB962C8B-B14F-4D97-AF65-F5344CB8AC3E}">
        <p14:creationId xmlns:p14="http://schemas.microsoft.com/office/powerpoint/2010/main" val="27964407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107CD17-44F5-1DAC-B74B-4B90EEE7E4C3}"/>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5B6F2984-1969-A9A8-C529-F0010ECD630B}"/>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ECB2890A-7E1A-940A-554C-8EBB34803843}"/>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6" name="Content Placeholder 5">
            <a:extLst>
              <a:ext uri="{FF2B5EF4-FFF2-40B4-BE49-F238E27FC236}">
                <a16:creationId xmlns:a16="http://schemas.microsoft.com/office/drawing/2014/main" id="{A81A7D95-8E22-7289-7946-E305F7EFFEE9}"/>
              </a:ext>
            </a:extLst>
          </p:cNvPr>
          <p:cNvPicPr>
            <a:picLocks noGrp="1" noChangeAspect="1"/>
          </p:cNvPicPr>
          <p:nvPr>
            <p:ph sz="half" idx="2"/>
          </p:nvPr>
        </p:nvPicPr>
        <p:blipFill>
          <a:blip r:embed="rId2"/>
          <a:stretch>
            <a:fillRect/>
          </a:stretch>
        </p:blipFill>
        <p:spPr>
          <a:xfrm>
            <a:off x="1084042" y="771454"/>
            <a:ext cx="10023916" cy="5315092"/>
          </a:xfrm>
          <a:prstGeom prst="rect">
            <a:avLst/>
          </a:prstGeom>
        </p:spPr>
      </p:pic>
    </p:spTree>
    <p:extLst>
      <p:ext uri="{BB962C8B-B14F-4D97-AF65-F5344CB8AC3E}">
        <p14:creationId xmlns:p14="http://schemas.microsoft.com/office/powerpoint/2010/main" val="40059550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95ED-D81D-8EBA-EE5E-BA21AAA40029}"/>
              </a:ext>
            </a:extLst>
          </p:cNvPr>
          <p:cNvSpPr>
            <a:spLocks noGrp="1"/>
          </p:cNvSpPr>
          <p:nvPr>
            <p:ph type="title"/>
          </p:nvPr>
        </p:nvSpPr>
        <p:spPr>
          <a:xfrm>
            <a:off x="1032819" y="295631"/>
            <a:ext cx="10122632" cy="652054"/>
          </a:xfrm>
        </p:spPr>
        <p:txBody>
          <a:bodyPr/>
          <a:lstStyle/>
          <a:p>
            <a:r>
              <a:rPr lang="en-GB" b="1" spc="0" dirty="0">
                <a:latin typeface="Georgia Pro Cond Black" panose="02040A06050405020203" pitchFamily="18" charset="0"/>
                <a:cs typeface="Times New Roman" panose="02020603050405020304" pitchFamily="18" charset="0"/>
              </a:rPr>
              <a:t>Support Vector Regression</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3B4A8023-A5CC-83E5-925E-F1A9F03E8DDE}"/>
              </a:ext>
            </a:extLst>
          </p:cNvPr>
          <p:cNvSpPr>
            <a:spLocks noGrp="1"/>
          </p:cNvSpPr>
          <p:nvPr>
            <p:ph sz="half" idx="2"/>
          </p:nvPr>
        </p:nvSpPr>
        <p:spPr>
          <a:xfrm>
            <a:off x="1029089" y="947685"/>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Support Vector Regression (SVR) is a supervised learning algorithm used for regression tasks that constructs a hyperplane or set of hyperplanes in a high-dimensional space to predict the continuous target variable.</a:t>
            </a:r>
          </a:p>
          <a:p>
            <a:r>
              <a:rPr lang="en-GB" sz="1800" dirty="0">
                <a:latin typeface="Times New Roman" panose="02020603050405020304" pitchFamily="18" charset="0"/>
                <a:ea typeface="Tahoma" panose="020B0604030504040204" pitchFamily="34" charset="0"/>
                <a:cs typeface="Times New Roman" panose="02020603050405020304" pitchFamily="18" charset="0"/>
              </a:rPr>
              <a:t>The MSE is 4158739800458.7158 and the R-squared is 0.1772. The MSE for this model is high which indicates a large discrepancy between the actual and predicted values. The R-squared for this model is also low which indicates a smaller proportion of the variation of the dependent variable explained by the independent variables. </a:t>
            </a:r>
          </a:p>
          <a:p>
            <a:r>
              <a:rPr lang="en-GB" sz="1800" dirty="0">
                <a:latin typeface="Times New Roman" panose="02020603050405020304" pitchFamily="18" charset="0"/>
                <a:ea typeface="Tahoma" panose="020B0604030504040204" pitchFamily="34" charset="0"/>
                <a:cs typeface="Times New Roman" panose="02020603050405020304" pitchFamily="18" charset="0"/>
              </a:rPr>
              <a:t>While the model aligns well with the general trends, it may have challenges with precision during more extreme changes in the data.</a:t>
            </a:r>
          </a:p>
          <a:p>
            <a:endParaRPr lang="en-GB" dirty="0"/>
          </a:p>
        </p:txBody>
      </p:sp>
      <p:sp>
        <p:nvSpPr>
          <p:cNvPr id="4" name="Footer Placeholder 3" hidden="1">
            <a:extLst>
              <a:ext uri="{FF2B5EF4-FFF2-40B4-BE49-F238E27FC236}">
                <a16:creationId xmlns:a16="http://schemas.microsoft.com/office/drawing/2014/main" id="{30066B9D-1803-695A-3530-3D96A876B1CE}"/>
              </a:ext>
            </a:extLst>
          </p:cNvPr>
          <p:cNvSpPr>
            <a:spLocks noGrp="1"/>
          </p:cNvSpPr>
          <p:nvPr>
            <p:ph type="ftr" sz="quarter" idx="10"/>
          </p:nvPr>
        </p:nvSpPr>
        <p:spPr/>
        <p:txBody>
          <a:bodyPr/>
          <a:lstStyle/>
          <a:p>
            <a:r>
              <a:rPr lang="en-US" dirty="0"/>
              <a:t>Presentation Title</a:t>
            </a:r>
          </a:p>
        </p:txBody>
      </p:sp>
      <p:sp>
        <p:nvSpPr>
          <p:cNvPr id="5" name="Slide Number Placeholder 4" hidden="1">
            <a:extLst>
              <a:ext uri="{FF2B5EF4-FFF2-40B4-BE49-F238E27FC236}">
                <a16:creationId xmlns:a16="http://schemas.microsoft.com/office/drawing/2014/main" id="{CDC86849-9062-451F-7079-8D3BBD4BF792}"/>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Picture 8">
            <a:extLst>
              <a:ext uri="{FF2B5EF4-FFF2-40B4-BE49-F238E27FC236}">
                <a16:creationId xmlns:a16="http://schemas.microsoft.com/office/drawing/2014/main" id="{C798E05F-6E9C-9957-2ABA-8D73330DABA4}"/>
              </a:ext>
            </a:extLst>
          </p:cNvPr>
          <p:cNvPicPr>
            <a:picLocks noChangeAspect="1"/>
          </p:cNvPicPr>
          <p:nvPr/>
        </p:nvPicPr>
        <p:blipFill>
          <a:blip r:embed="rId2"/>
          <a:stretch>
            <a:fillRect/>
          </a:stretch>
        </p:blipFill>
        <p:spPr>
          <a:xfrm>
            <a:off x="771091" y="295631"/>
            <a:ext cx="9525" cy="6048375"/>
          </a:xfrm>
          <a:prstGeom prst="rect">
            <a:avLst/>
          </a:prstGeom>
        </p:spPr>
      </p:pic>
      <p:pic>
        <p:nvPicPr>
          <p:cNvPr id="11" name="Picture 10">
            <a:extLst>
              <a:ext uri="{FF2B5EF4-FFF2-40B4-BE49-F238E27FC236}">
                <a16:creationId xmlns:a16="http://schemas.microsoft.com/office/drawing/2014/main" id="{7D16D4EC-8138-2410-DCEF-78D0733FE2D9}"/>
              </a:ext>
            </a:extLst>
          </p:cNvPr>
          <p:cNvPicPr>
            <a:picLocks noChangeAspect="1"/>
          </p:cNvPicPr>
          <p:nvPr/>
        </p:nvPicPr>
        <p:blipFill>
          <a:blip r:embed="rId3"/>
          <a:stretch>
            <a:fillRect/>
          </a:stretch>
        </p:blipFill>
        <p:spPr>
          <a:xfrm>
            <a:off x="671078" y="3797830"/>
            <a:ext cx="200025" cy="200025"/>
          </a:xfrm>
          <a:prstGeom prst="rect">
            <a:avLst/>
          </a:prstGeom>
        </p:spPr>
      </p:pic>
      <p:pic>
        <p:nvPicPr>
          <p:cNvPr id="13" name="Picture 12">
            <a:extLst>
              <a:ext uri="{FF2B5EF4-FFF2-40B4-BE49-F238E27FC236}">
                <a16:creationId xmlns:a16="http://schemas.microsoft.com/office/drawing/2014/main" id="{CE458A8C-0A5C-92DA-381A-E5C1F368D2EE}"/>
              </a:ext>
            </a:extLst>
          </p:cNvPr>
          <p:cNvPicPr>
            <a:picLocks noChangeAspect="1"/>
          </p:cNvPicPr>
          <p:nvPr/>
        </p:nvPicPr>
        <p:blipFill>
          <a:blip r:embed="rId3"/>
          <a:stretch>
            <a:fillRect/>
          </a:stretch>
        </p:blipFill>
        <p:spPr>
          <a:xfrm>
            <a:off x="650059" y="2049744"/>
            <a:ext cx="200025" cy="200025"/>
          </a:xfrm>
          <a:prstGeom prst="rect">
            <a:avLst/>
          </a:prstGeom>
        </p:spPr>
      </p:pic>
      <p:pic>
        <p:nvPicPr>
          <p:cNvPr id="15" name="Picture 14">
            <a:extLst>
              <a:ext uri="{FF2B5EF4-FFF2-40B4-BE49-F238E27FC236}">
                <a16:creationId xmlns:a16="http://schemas.microsoft.com/office/drawing/2014/main" id="{927F04CD-EAC4-80B9-73B8-B100ECFAAB66}"/>
              </a:ext>
            </a:extLst>
          </p:cNvPr>
          <p:cNvPicPr>
            <a:picLocks noChangeAspect="1"/>
          </p:cNvPicPr>
          <p:nvPr/>
        </p:nvPicPr>
        <p:blipFill>
          <a:blip r:embed="rId3"/>
          <a:stretch>
            <a:fillRect/>
          </a:stretch>
        </p:blipFill>
        <p:spPr>
          <a:xfrm>
            <a:off x="671078" y="1072675"/>
            <a:ext cx="200025" cy="200025"/>
          </a:xfrm>
          <a:prstGeom prst="rect">
            <a:avLst/>
          </a:prstGeom>
        </p:spPr>
      </p:pic>
      <p:pic>
        <p:nvPicPr>
          <p:cNvPr id="10" name="Graphic 9" descr="Chevron arrows with solid fill">
            <a:extLst>
              <a:ext uri="{FF2B5EF4-FFF2-40B4-BE49-F238E27FC236}">
                <a16:creationId xmlns:a16="http://schemas.microsoft.com/office/drawing/2014/main" id="{BDDFBA05-6C97-EFEF-CBBE-A68F5A9EB7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206" y="6212322"/>
            <a:ext cx="780382" cy="522490"/>
          </a:xfrm>
          <a:prstGeom prst="rect">
            <a:avLst/>
          </a:prstGeom>
        </p:spPr>
      </p:pic>
      <p:pic>
        <p:nvPicPr>
          <p:cNvPr id="12" name="Graphic 11" descr="Chevron arrows with solid fill">
            <a:extLst>
              <a:ext uri="{FF2B5EF4-FFF2-40B4-BE49-F238E27FC236}">
                <a16:creationId xmlns:a16="http://schemas.microsoft.com/office/drawing/2014/main" id="{B7448223-1E95-E0EA-9A7C-D530E1BDD5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6806" y="6212322"/>
            <a:ext cx="780382" cy="522490"/>
          </a:xfrm>
          <a:prstGeom prst="rect">
            <a:avLst/>
          </a:prstGeom>
        </p:spPr>
      </p:pic>
      <p:pic>
        <p:nvPicPr>
          <p:cNvPr id="14" name="Graphic 13" descr="Chevron arrows with solid fill">
            <a:extLst>
              <a:ext uri="{FF2B5EF4-FFF2-40B4-BE49-F238E27FC236}">
                <a16:creationId xmlns:a16="http://schemas.microsoft.com/office/drawing/2014/main" id="{BE87A1A9-EC74-5CA8-619B-259FB53B7F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2548" y="6212322"/>
            <a:ext cx="780382" cy="522490"/>
          </a:xfrm>
          <a:prstGeom prst="rect">
            <a:avLst/>
          </a:prstGeom>
        </p:spPr>
      </p:pic>
      <p:pic>
        <p:nvPicPr>
          <p:cNvPr id="16" name="Graphic 15" descr="Chevron arrows with solid fill">
            <a:extLst>
              <a:ext uri="{FF2B5EF4-FFF2-40B4-BE49-F238E27FC236}">
                <a16:creationId xmlns:a16="http://schemas.microsoft.com/office/drawing/2014/main" id="{1DFF23E2-B87C-02D4-A625-71F9754FA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4804" y="6225927"/>
            <a:ext cx="780382" cy="522490"/>
          </a:xfrm>
          <a:prstGeom prst="rect">
            <a:avLst/>
          </a:prstGeom>
        </p:spPr>
      </p:pic>
      <p:pic>
        <p:nvPicPr>
          <p:cNvPr id="17" name="Graphic 16" descr="Chevron arrows with solid fill">
            <a:extLst>
              <a:ext uri="{FF2B5EF4-FFF2-40B4-BE49-F238E27FC236}">
                <a16:creationId xmlns:a16="http://schemas.microsoft.com/office/drawing/2014/main" id="{BFF6CFDA-AAF5-3A23-B677-92851B2B48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5483" y="6212322"/>
            <a:ext cx="780382" cy="522490"/>
          </a:xfrm>
          <a:prstGeom prst="rect">
            <a:avLst/>
          </a:prstGeom>
        </p:spPr>
      </p:pic>
      <p:pic>
        <p:nvPicPr>
          <p:cNvPr id="18" name="Graphic 17" descr="Chevron arrows with solid fill">
            <a:extLst>
              <a:ext uri="{FF2B5EF4-FFF2-40B4-BE49-F238E27FC236}">
                <a16:creationId xmlns:a16="http://schemas.microsoft.com/office/drawing/2014/main" id="{05C205CC-CAB8-09CC-E33A-CD999EE96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7262" y="6212322"/>
            <a:ext cx="780382" cy="522490"/>
          </a:xfrm>
          <a:prstGeom prst="rect">
            <a:avLst/>
          </a:prstGeom>
        </p:spPr>
      </p:pic>
      <p:pic>
        <p:nvPicPr>
          <p:cNvPr id="19" name="Graphic 18" descr="Chevron arrows with solid fill">
            <a:extLst>
              <a:ext uri="{FF2B5EF4-FFF2-40B4-BE49-F238E27FC236}">
                <a16:creationId xmlns:a16="http://schemas.microsoft.com/office/drawing/2014/main" id="{769ADD6F-5386-2E99-1F89-5719F2233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2498" y="6225927"/>
            <a:ext cx="780382" cy="522490"/>
          </a:xfrm>
          <a:prstGeom prst="rect">
            <a:avLst/>
          </a:prstGeom>
        </p:spPr>
      </p:pic>
      <p:pic>
        <p:nvPicPr>
          <p:cNvPr id="20" name="Graphic 19" descr="Chevron arrows with solid fill">
            <a:extLst>
              <a:ext uri="{FF2B5EF4-FFF2-40B4-BE49-F238E27FC236}">
                <a16:creationId xmlns:a16="http://schemas.microsoft.com/office/drawing/2014/main" id="{8731A1CF-9466-B032-1BAD-A61A1246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2975" y="6225927"/>
            <a:ext cx="780382" cy="522490"/>
          </a:xfrm>
          <a:prstGeom prst="rect">
            <a:avLst/>
          </a:prstGeom>
        </p:spPr>
      </p:pic>
      <p:pic>
        <p:nvPicPr>
          <p:cNvPr id="21" name="Graphic 20" descr="Chevron arrows with solid fill">
            <a:extLst>
              <a:ext uri="{FF2B5EF4-FFF2-40B4-BE49-F238E27FC236}">
                <a16:creationId xmlns:a16="http://schemas.microsoft.com/office/drawing/2014/main" id="{F48021CB-C3EA-B595-D18D-92EFA847B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9262" y="6225927"/>
            <a:ext cx="780382" cy="522490"/>
          </a:xfrm>
          <a:prstGeom prst="rect">
            <a:avLst/>
          </a:prstGeom>
        </p:spPr>
      </p:pic>
      <p:pic>
        <p:nvPicPr>
          <p:cNvPr id="22" name="Graphic 21" descr="Chevron arrows with solid fill">
            <a:extLst>
              <a:ext uri="{FF2B5EF4-FFF2-40B4-BE49-F238E27FC236}">
                <a16:creationId xmlns:a16="http://schemas.microsoft.com/office/drawing/2014/main" id="{F93AB7C3-6EC6-5E2B-8B59-1E1E194A9F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4081" y="6225927"/>
            <a:ext cx="780382" cy="522490"/>
          </a:xfrm>
          <a:prstGeom prst="rect">
            <a:avLst/>
          </a:prstGeom>
        </p:spPr>
      </p:pic>
      <p:pic>
        <p:nvPicPr>
          <p:cNvPr id="23" name="Graphic 22" descr="Chevron arrows with solid fill">
            <a:extLst>
              <a:ext uri="{FF2B5EF4-FFF2-40B4-BE49-F238E27FC236}">
                <a16:creationId xmlns:a16="http://schemas.microsoft.com/office/drawing/2014/main" id="{1FD95A60-ADB6-E95F-9B22-473FEF922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9942" y="6212322"/>
            <a:ext cx="780382" cy="522490"/>
          </a:xfrm>
          <a:prstGeom prst="rect">
            <a:avLst/>
          </a:prstGeom>
        </p:spPr>
      </p:pic>
      <p:pic>
        <p:nvPicPr>
          <p:cNvPr id="24" name="Graphic 23" descr="Chevron arrows with solid fill">
            <a:extLst>
              <a:ext uri="{FF2B5EF4-FFF2-40B4-BE49-F238E27FC236}">
                <a16:creationId xmlns:a16="http://schemas.microsoft.com/office/drawing/2014/main" id="{3D309559-A3A9-D64D-A897-259878B73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0260" y="6212322"/>
            <a:ext cx="780382" cy="522490"/>
          </a:xfrm>
          <a:prstGeom prst="rect">
            <a:avLst/>
          </a:prstGeom>
        </p:spPr>
      </p:pic>
      <p:pic>
        <p:nvPicPr>
          <p:cNvPr id="25" name="Graphic 24" descr="Chevron arrows with solid fill">
            <a:extLst>
              <a:ext uri="{FF2B5EF4-FFF2-40B4-BE49-F238E27FC236}">
                <a16:creationId xmlns:a16="http://schemas.microsoft.com/office/drawing/2014/main" id="{99C3B151-6618-778B-E0F5-9C1EF79D94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8878" y="6212322"/>
            <a:ext cx="780382" cy="522490"/>
          </a:xfrm>
          <a:prstGeom prst="rect">
            <a:avLst/>
          </a:prstGeom>
        </p:spPr>
      </p:pic>
      <p:pic>
        <p:nvPicPr>
          <p:cNvPr id="26" name="Graphic 25" descr="Chevron arrows with solid fill">
            <a:extLst>
              <a:ext uri="{FF2B5EF4-FFF2-40B4-BE49-F238E27FC236}">
                <a16:creationId xmlns:a16="http://schemas.microsoft.com/office/drawing/2014/main" id="{09C22C2B-D596-58C6-DE6B-1AD4A6051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6513" y="6218737"/>
            <a:ext cx="780382" cy="522490"/>
          </a:xfrm>
          <a:prstGeom prst="rect">
            <a:avLst/>
          </a:prstGeom>
        </p:spPr>
      </p:pic>
      <p:pic>
        <p:nvPicPr>
          <p:cNvPr id="27" name="Graphic 26" descr="Chevron arrows with solid fill">
            <a:extLst>
              <a:ext uri="{FF2B5EF4-FFF2-40B4-BE49-F238E27FC236}">
                <a16:creationId xmlns:a16="http://schemas.microsoft.com/office/drawing/2014/main" id="{07E7028B-93FB-0DCB-5836-63F6A1C44F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8070" y="6218737"/>
            <a:ext cx="780382" cy="522490"/>
          </a:xfrm>
          <a:prstGeom prst="rect">
            <a:avLst/>
          </a:prstGeom>
        </p:spPr>
      </p:pic>
      <p:pic>
        <p:nvPicPr>
          <p:cNvPr id="28" name="Graphic 27" descr="Chevron arrows with solid fill">
            <a:extLst>
              <a:ext uri="{FF2B5EF4-FFF2-40B4-BE49-F238E27FC236}">
                <a16:creationId xmlns:a16="http://schemas.microsoft.com/office/drawing/2014/main" id="{DA24468B-8C5D-35E5-5187-D6DE6DA50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4255" y="6218737"/>
            <a:ext cx="780382" cy="522490"/>
          </a:xfrm>
          <a:prstGeom prst="rect">
            <a:avLst/>
          </a:prstGeom>
        </p:spPr>
      </p:pic>
      <p:pic>
        <p:nvPicPr>
          <p:cNvPr id="29" name="Graphic 28" descr="Chevron arrows with solid fill">
            <a:extLst>
              <a:ext uri="{FF2B5EF4-FFF2-40B4-BE49-F238E27FC236}">
                <a16:creationId xmlns:a16="http://schemas.microsoft.com/office/drawing/2014/main" id="{B516CBD9-6FF5-C9BD-CCCA-855BB4DE6A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61324" y="6212322"/>
            <a:ext cx="780382" cy="522490"/>
          </a:xfrm>
          <a:prstGeom prst="rect">
            <a:avLst/>
          </a:prstGeom>
        </p:spPr>
      </p:pic>
    </p:spTree>
    <p:extLst>
      <p:ext uri="{BB962C8B-B14F-4D97-AF65-F5344CB8AC3E}">
        <p14:creationId xmlns:p14="http://schemas.microsoft.com/office/powerpoint/2010/main" val="36870591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D5705F8-E18F-9F1F-9B64-94B4C8D4973E}"/>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808777DE-2398-D87C-8272-F1A6AACFA9B4}"/>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114CC0A1-F7F4-148D-5526-E6199A42A213}"/>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6" name="Content Placeholder 5">
            <a:extLst>
              <a:ext uri="{FF2B5EF4-FFF2-40B4-BE49-F238E27FC236}">
                <a16:creationId xmlns:a16="http://schemas.microsoft.com/office/drawing/2014/main" id="{612B26A5-CAD0-8413-4625-AD2036DC8EDC}"/>
              </a:ext>
            </a:extLst>
          </p:cNvPr>
          <p:cNvPicPr>
            <a:picLocks noGrp="1" noChangeAspect="1"/>
          </p:cNvPicPr>
          <p:nvPr>
            <p:ph sz="half" idx="2"/>
          </p:nvPr>
        </p:nvPicPr>
        <p:blipFill>
          <a:blip r:embed="rId2"/>
          <a:stretch>
            <a:fillRect/>
          </a:stretch>
        </p:blipFill>
        <p:spPr>
          <a:xfrm>
            <a:off x="965860" y="617515"/>
            <a:ext cx="10260280" cy="5985165"/>
          </a:xfrm>
          <a:prstGeom prst="rect">
            <a:avLst/>
          </a:prstGeom>
        </p:spPr>
      </p:pic>
    </p:spTree>
    <p:extLst>
      <p:ext uri="{BB962C8B-B14F-4D97-AF65-F5344CB8AC3E}">
        <p14:creationId xmlns:p14="http://schemas.microsoft.com/office/powerpoint/2010/main" val="37686988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CAA4-5B36-269A-FA4F-81F0EB8D3E78}"/>
              </a:ext>
            </a:extLst>
          </p:cNvPr>
          <p:cNvSpPr>
            <a:spLocks noGrp="1"/>
          </p:cNvSpPr>
          <p:nvPr>
            <p:ph type="title"/>
          </p:nvPr>
        </p:nvSpPr>
        <p:spPr>
          <a:xfrm>
            <a:off x="850168" y="326253"/>
            <a:ext cx="10122632" cy="652054"/>
          </a:xfrm>
        </p:spPr>
        <p:txBody>
          <a:bodyPr/>
          <a:lstStyle/>
          <a:p>
            <a:r>
              <a:rPr lang="en-GB" b="1" spc="0" dirty="0">
                <a:latin typeface="Georgia Pro Cond Black" panose="02040A06050405020203" pitchFamily="18" charset="0"/>
                <a:cs typeface="Times New Roman" panose="02020603050405020304" pitchFamily="18" charset="0"/>
              </a:rPr>
              <a:t>Random Forest Regression</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0AB522FB-9824-72E9-25B4-E3E39267FD7C}"/>
              </a:ext>
            </a:extLst>
          </p:cNvPr>
          <p:cNvSpPr>
            <a:spLocks noGrp="1"/>
          </p:cNvSpPr>
          <p:nvPr>
            <p:ph sz="half" idx="2"/>
          </p:nvPr>
        </p:nvSpPr>
        <p:spPr>
          <a:xfrm>
            <a:off x="846438" y="978307"/>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Random Forest Regression can capture complex relationships between features and target variables more effectively compared to a single decision tree.</a:t>
            </a:r>
          </a:p>
          <a:p>
            <a:r>
              <a:rPr lang="en-GB" sz="1800" dirty="0">
                <a:latin typeface="Times New Roman" panose="02020603050405020304" pitchFamily="18" charset="0"/>
                <a:ea typeface="Tahoma" panose="020B0604030504040204" pitchFamily="34" charset="0"/>
                <a:cs typeface="Times New Roman" panose="02020603050405020304" pitchFamily="18" charset="0"/>
              </a:rPr>
              <a:t>After training this model, the Mean Squared Error came out to be 1891956925748.2271 and the R-Squared was 0.6257. The R-Squared again indicates that the Random Forest Regression model demonstrates moderate predictive capability and there is still room for improvement indicated by the high MSE. </a:t>
            </a:r>
          </a:p>
          <a:p>
            <a:r>
              <a:rPr lang="en-GB" sz="1800" dirty="0">
                <a:latin typeface="Times New Roman" panose="02020603050405020304" pitchFamily="18" charset="0"/>
                <a:ea typeface="Tahoma" panose="020B0604030504040204" pitchFamily="34" charset="0"/>
                <a:cs typeface="Times New Roman" panose="02020603050405020304" pitchFamily="18" charset="0"/>
              </a:rPr>
              <a:t>Random Forest to approximate the actual data points across the range, showing that the predictions often closely follow the actual trends but with some deviations, particularly at higher values or more volatile sections of the data.</a:t>
            </a:r>
          </a:p>
          <a:p>
            <a:endParaRPr lang="en-GB" sz="1400" dirty="0">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hidden="1">
            <a:extLst>
              <a:ext uri="{FF2B5EF4-FFF2-40B4-BE49-F238E27FC236}">
                <a16:creationId xmlns:a16="http://schemas.microsoft.com/office/drawing/2014/main" id="{EC57966E-A448-98AB-E05A-FA8F48D4CE45}"/>
              </a:ext>
            </a:extLst>
          </p:cNvPr>
          <p:cNvSpPr>
            <a:spLocks noGrp="1"/>
          </p:cNvSpPr>
          <p:nvPr>
            <p:ph type="ftr" sz="quarter" idx="10"/>
          </p:nvPr>
        </p:nvSpPr>
        <p:spPr/>
        <p:txBody>
          <a:bodyPr/>
          <a:lstStyle/>
          <a:p>
            <a:r>
              <a:rPr lang="en-US" dirty="0"/>
              <a:t>Presentation Title</a:t>
            </a:r>
          </a:p>
        </p:txBody>
      </p:sp>
      <p:sp>
        <p:nvSpPr>
          <p:cNvPr id="5" name="Slide Number Placeholder 4" hidden="1">
            <a:extLst>
              <a:ext uri="{FF2B5EF4-FFF2-40B4-BE49-F238E27FC236}">
                <a16:creationId xmlns:a16="http://schemas.microsoft.com/office/drawing/2014/main" id="{B2D15955-C699-562C-2DB5-29D4032CD8D3}"/>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9" name="Picture 8">
            <a:extLst>
              <a:ext uri="{FF2B5EF4-FFF2-40B4-BE49-F238E27FC236}">
                <a16:creationId xmlns:a16="http://schemas.microsoft.com/office/drawing/2014/main" id="{9DBE1D67-1BC1-1BDE-7A97-06BCD2C1E125}"/>
              </a:ext>
            </a:extLst>
          </p:cNvPr>
          <p:cNvPicPr>
            <a:picLocks noChangeAspect="1"/>
          </p:cNvPicPr>
          <p:nvPr/>
        </p:nvPicPr>
        <p:blipFill>
          <a:blip r:embed="rId2"/>
          <a:stretch>
            <a:fillRect/>
          </a:stretch>
        </p:blipFill>
        <p:spPr>
          <a:xfrm>
            <a:off x="545460" y="326253"/>
            <a:ext cx="9525" cy="6048375"/>
          </a:xfrm>
          <a:prstGeom prst="rect">
            <a:avLst/>
          </a:prstGeom>
        </p:spPr>
      </p:pic>
      <p:pic>
        <p:nvPicPr>
          <p:cNvPr id="11" name="Picture 10">
            <a:extLst>
              <a:ext uri="{FF2B5EF4-FFF2-40B4-BE49-F238E27FC236}">
                <a16:creationId xmlns:a16="http://schemas.microsoft.com/office/drawing/2014/main" id="{E93D1C42-A5DB-92B4-5E0A-6DBCA9E1060E}"/>
              </a:ext>
            </a:extLst>
          </p:cNvPr>
          <p:cNvPicPr>
            <a:picLocks noChangeAspect="1"/>
          </p:cNvPicPr>
          <p:nvPr/>
        </p:nvPicPr>
        <p:blipFill>
          <a:blip r:embed="rId3"/>
          <a:stretch>
            <a:fillRect/>
          </a:stretch>
        </p:blipFill>
        <p:spPr>
          <a:xfrm>
            <a:off x="454971" y="3429000"/>
            <a:ext cx="200025" cy="200025"/>
          </a:xfrm>
          <a:prstGeom prst="rect">
            <a:avLst/>
          </a:prstGeom>
        </p:spPr>
      </p:pic>
      <p:pic>
        <p:nvPicPr>
          <p:cNvPr id="13" name="Picture 12">
            <a:extLst>
              <a:ext uri="{FF2B5EF4-FFF2-40B4-BE49-F238E27FC236}">
                <a16:creationId xmlns:a16="http://schemas.microsoft.com/office/drawing/2014/main" id="{00FCA08E-8DE3-2043-83EC-A72A584A2327}"/>
              </a:ext>
            </a:extLst>
          </p:cNvPr>
          <p:cNvPicPr>
            <a:picLocks noChangeAspect="1"/>
          </p:cNvPicPr>
          <p:nvPr/>
        </p:nvPicPr>
        <p:blipFill>
          <a:blip r:embed="rId3"/>
          <a:stretch>
            <a:fillRect/>
          </a:stretch>
        </p:blipFill>
        <p:spPr>
          <a:xfrm>
            <a:off x="454971" y="2035209"/>
            <a:ext cx="200025" cy="200025"/>
          </a:xfrm>
          <a:prstGeom prst="rect">
            <a:avLst/>
          </a:prstGeom>
        </p:spPr>
      </p:pic>
      <p:pic>
        <p:nvPicPr>
          <p:cNvPr id="15" name="Picture 14">
            <a:extLst>
              <a:ext uri="{FF2B5EF4-FFF2-40B4-BE49-F238E27FC236}">
                <a16:creationId xmlns:a16="http://schemas.microsoft.com/office/drawing/2014/main" id="{5793C221-BDCA-3520-CC30-3B1ED5385CD9}"/>
              </a:ext>
            </a:extLst>
          </p:cNvPr>
          <p:cNvPicPr>
            <a:picLocks noChangeAspect="1"/>
          </p:cNvPicPr>
          <p:nvPr/>
        </p:nvPicPr>
        <p:blipFill>
          <a:blip r:embed="rId3"/>
          <a:stretch>
            <a:fillRect/>
          </a:stretch>
        </p:blipFill>
        <p:spPr>
          <a:xfrm>
            <a:off x="442291" y="1104720"/>
            <a:ext cx="200025" cy="200025"/>
          </a:xfrm>
          <a:prstGeom prst="rect">
            <a:avLst/>
          </a:prstGeom>
        </p:spPr>
      </p:pic>
      <p:pic>
        <p:nvPicPr>
          <p:cNvPr id="10" name="Graphic 9" descr="Chevron arrows with solid fill">
            <a:extLst>
              <a:ext uri="{FF2B5EF4-FFF2-40B4-BE49-F238E27FC236}">
                <a16:creationId xmlns:a16="http://schemas.microsoft.com/office/drawing/2014/main" id="{A69C5394-E245-F2D8-F9A8-857AE7E9D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427" y="6384070"/>
            <a:ext cx="780382" cy="522490"/>
          </a:xfrm>
          <a:prstGeom prst="rect">
            <a:avLst/>
          </a:prstGeom>
        </p:spPr>
      </p:pic>
      <p:pic>
        <p:nvPicPr>
          <p:cNvPr id="12" name="Graphic 11" descr="Chevron arrows with solid fill">
            <a:extLst>
              <a:ext uri="{FF2B5EF4-FFF2-40B4-BE49-F238E27FC236}">
                <a16:creationId xmlns:a16="http://schemas.microsoft.com/office/drawing/2014/main" id="{3A96F792-90F0-D2F8-DF6E-66C264F25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3112" y="6384070"/>
            <a:ext cx="780382" cy="522490"/>
          </a:xfrm>
          <a:prstGeom prst="rect">
            <a:avLst/>
          </a:prstGeom>
        </p:spPr>
      </p:pic>
      <p:pic>
        <p:nvPicPr>
          <p:cNvPr id="14" name="Graphic 13" descr="Chevron arrows with solid fill">
            <a:extLst>
              <a:ext uri="{FF2B5EF4-FFF2-40B4-BE49-F238E27FC236}">
                <a16:creationId xmlns:a16="http://schemas.microsoft.com/office/drawing/2014/main" id="{6F90FEA6-CB19-3C9C-7CF1-23C26AE118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8673" y="6384070"/>
            <a:ext cx="780382" cy="522490"/>
          </a:xfrm>
          <a:prstGeom prst="rect">
            <a:avLst/>
          </a:prstGeom>
        </p:spPr>
      </p:pic>
      <p:pic>
        <p:nvPicPr>
          <p:cNvPr id="16" name="Graphic 15" descr="Chevron arrows with solid fill">
            <a:extLst>
              <a:ext uri="{FF2B5EF4-FFF2-40B4-BE49-F238E27FC236}">
                <a16:creationId xmlns:a16="http://schemas.microsoft.com/office/drawing/2014/main" id="{6217420E-A7E3-12D3-3761-494832B9E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5983" y="6384070"/>
            <a:ext cx="780382" cy="522490"/>
          </a:xfrm>
          <a:prstGeom prst="rect">
            <a:avLst/>
          </a:prstGeom>
        </p:spPr>
      </p:pic>
      <p:pic>
        <p:nvPicPr>
          <p:cNvPr id="18" name="Graphic 17" descr="Chevron arrows with solid fill">
            <a:extLst>
              <a:ext uri="{FF2B5EF4-FFF2-40B4-BE49-F238E27FC236}">
                <a16:creationId xmlns:a16="http://schemas.microsoft.com/office/drawing/2014/main" id="{37A1CBC6-EB00-335A-EFB1-8C41D05D1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323" y="6384070"/>
            <a:ext cx="780382" cy="522490"/>
          </a:xfrm>
          <a:prstGeom prst="rect">
            <a:avLst/>
          </a:prstGeom>
        </p:spPr>
      </p:pic>
      <p:pic>
        <p:nvPicPr>
          <p:cNvPr id="20" name="Graphic 19" descr="Chevron arrows with solid fill">
            <a:extLst>
              <a:ext uri="{FF2B5EF4-FFF2-40B4-BE49-F238E27FC236}">
                <a16:creationId xmlns:a16="http://schemas.microsoft.com/office/drawing/2014/main" id="{952BCF49-6E07-FAD8-6B75-3E6BCAF072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9150" y="6384070"/>
            <a:ext cx="780382" cy="522490"/>
          </a:xfrm>
          <a:prstGeom prst="rect">
            <a:avLst/>
          </a:prstGeom>
        </p:spPr>
      </p:pic>
      <p:pic>
        <p:nvPicPr>
          <p:cNvPr id="21" name="Graphic 20" descr="Chevron arrows with solid fill">
            <a:extLst>
              <a:ext uri="{FF2B5EF4-FFF2-40B4-BE49-F238E27FC236}">
                <a16:creationId xmlns:a16="http://schemas.microsoft.com/office/drawing/2014/main" id="{DE05420F-51C7-9924-68A1-CBDFA2AC4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1332" y="6384070"/>
            <a:ext cx="780382" cy="522490"/>
          </a:xfrm>
          <a:prstGeom prst="rect">
            <a:avLst/>
          </a:prstGeom>
        </p:spPr>
      </p:pic>
      <p:pic>
        <p:nvPicPr>
          <p:cNvPr id="22" name="Graphic 21" descr="Chevron arrows with solid fill">
            <a:extLst>
              <a:ext uri="{FF2B5EF4-FFF2-40B4-BE49-F238E27FC236}">
                <a16:creationId xmlns:a16="http://schemas.microsoft.com/office/drawing/2014/main" id="{BA80EC63-95AF-6CDA-AB49-1AC40CABCB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4200" y="6384070"/>
            <a:ext cx="780382" cy="522490"/>
          </a:xfrm>
          <a:prstGeom prst="rect">
            <a:avLst/>
          </a:prstGeom>
        </p:spPr>
      </p:pic>
      <p:pic>
        <p:nvPicPr>
          <p:cNvPr id="23" name="Graphic 22" descr="Chevron arrows with solid fill">
            <a:extLst>
              <a:ext uri="{FF2B5EF4-FFF2-40B4-BE49-F238E27FC236}">
                <a16:creationId xmlns:a16="http://schemas.microsoft.com/office/drawing/2014/main" id="{D262B96B-BC84-824E-1D85-8D8AD1532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2647" y="6384070"/>
            <a:ext cx="780382" cy="522490"/>
          </a:xfrm>
          <a:prstGeom prst="rect">
            <a:avLst/>
          </a:prstGeom>
        </p:spPr>
      </p:pic>
      <p:pic>
        <p:nvPicPr>
          <p:cNvPr id="24" name="Graphic 23" descr="Chevron arrows with solid fill">
            <a:extLst>
              <a:ext uri="{FF2B5EF4-FFF2-40B4-BE49-F238E27FC236}">
                <a16:creationId xmlns:a16="http://schemas.microsoft.com/office/drawing/2014/main" id="{62EB2997-172A-6EC1-A8D7-6E07D90EB6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5903" y="6384070"/>
            <a:ext cx="780382" cy="522490"/>
          </a:xfrm>
          <a:prstGeom prst="rect">
            <a:avLst/>
          </a:prstGeom>
        </p:spPr>
      </p:pic>
      <p:pic>
        <p:nvPicPr>
          <p:cNvPr id="25" name="Graphic 24" descr="Chevron arrows with solid fill">
            <a:extLst>
              <a:ext uri="{FF2B5EF4-FFF2-40B4-BE49-F238E27FC236}">
                <a16:creationId xmlns:a16="http://schemas.microsoft.com/office/drawing/2014/main" id="{B604A6E0-3A00-E7AA-A083-F5DF96056B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0457" y="6384070"/>
            <a:ext cx="780382" cy="522490"/>
          </a:xfrm>
          <a:prstGeom prst="rect">
            <a:avLst/>
          </a:prstGeom>
        </p:spPr>
      </p:pic>
      <p:pic>
        <p:nvPicPr>
          <p:cNvPr id="26" name="Graphic 25" descr="Chevron arrows with solid fill">
            <a:extLst>
              <a:ext uri="{FF2B5EF4-FFF2-40B4-BE49-F238E27FC236}">
                <a16:creationId xmlns:a16="http://schemas.microsoft.com/office/drawing/2014/main" id="{01CF0046-5116-BCF7-B716-B4D910D42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5068" y="6374628"/>
            <a:ext cx="780382" cy="522490"/>
          </a:xfrm>
          <a:prstGeom prst="rect">
            <a:avLst/>
          </a:prstGeom>
        </p:spPr>
      </p:pic>
      <p:pic>
        <p:nvPicPr>
          <p:cNvPr id="27" name="Graphic 26" descr="Chevron arrows with solid fill">
            <a:extLst>
              <a:ext uri="{FF2B5EF4-FFF2-40B4-BE49-F238E27FC236}">
                <a16:creationId xmlns:a16="http://schemas.microsoft.com/office/drawing/2014/main" id="{B77F9713-98CA-555B-5A72-B783D48CB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9622" y="6374628"/>
            <a:ext cx="780382" cy="522490"/>
          </a:xfrm>
          <a:prstGeom prst="rect">
            <a:avLst/>
          </a:prstGeom>
        </p:spPr>
      </p:pic>
      <p:pic>
        <p:nvPicPr>
          <p:cNvPr id="28" name="Graphic 27" descr="Chevron arrows with solid fill">
            <a:extLst>
              <a:ext uri="{FF2B5EF4-FFF2-40B4-BE49-F238E27FC236}">
                <a16:creationId xmlns:a16="http://schemas.microsoft.com/office/drawing/2014/main" id="{24BE8048-273E-B2A7-1A4B-75E65555C9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5097" y="6384070"/>
            <a:ext cx="780382" cy="522490"/>
          </a:xfrm>
          <a:prstGeom prst="rect">
            <a:avLst/>
          </a:prstGeom>
        </p:spPr>
      </p:pic>
      <p:pic>
        <p:nvPicPr>
          <p:cNvPr id="29" name="Graphic 28" descr="Chevron arrows with solid fill">
            <a:extLst>
              <a:ext uri="{FF2B5EF4-FFF2-40B4-BE49-F238E27FC236}">
                <a16:creationId xmlns:a16="http://schemas.microsoft.com/office/drawing/2014/main" id="{230C5DD1-A984-AD15-823E-0C6EA9383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7289" y="6384070"/>
            <a:ext cx="780382" cy="522490"/>
          </a:xfrm>
          <a:prstGeom prst="rect">
            <a:avLst/>
          </a:prstGeom>
        </p:spPr>
      </p:pic>
      <p:pic>
        <p:nvPicPr>
          <p:cNvPr id="30" name="Graphic 29" descr="Chevron arrows with solid fill">
            <a:extLst>
              <a:ext uri="{FF2B5EF4-FFF2-40B4-BE49-F238E27FC236}">
                <a16:creationId xmlns:a16="http://schemas.microsoft.com/office/drawing/2014/main" id="{51F48F3A-D083-A057-B6C3-B4EF5BA95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6415" y="6384070"/>
            <a:ext cx="780382" cy="522490"/>
          </a:xfrm>
          <a:prstGeom prst="rect">
            <a:avLst/>
          </a:prstGeom>
        </p:spPr>
      </p:pic>
      <p:pic>
        <p:nvPicPr>
          <p:cNvPr id="31" name="Graphic 30" descr="Chevron arrows with solid fill">
            <a:extLst>
              <a:ext uri="{FF2B5EF4-FFF2-40B4-BE49-F238E27FC236}">
                <a16:creationId xmlns:a16="http://schemas.microsoft.com/office/drawing/2014/main" id="{179AA21D-AC20-D3A7-6821-6AB33E34B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023" y="6384070"/>
            <a:ext cx="780382" cy="522490"/>
          </a:xfrm>
          <a:prstGeom prst="rect">
            <a:avLst/>
          </a:prstGeom>
        </p:spPr>
      </p:pic>
    </p:spTree>
    <p:extLst>
      <p:ext uri="{BB962C8B-B14F-4D97-AF65-F5344CB8AC3E}">
        <p14:creationId xmlns:p14="http://schemas.microsoft.com/office/powerpoint/2010/main" val="12881133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99C73CF-C517-4BC9-DDFB-DA37FB7AE664}"/>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CD497226-51B8-94A2-581C-A949B38B6352}"/>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1C7F0744-FEE2-852E-6492-22C5F4BEC08A}"/>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 name="Content Placeholder 5">
            <a:extLst>
              <a:ext uri="{FF2B5EF4-FFF2-40B4-BE49-F238E27FC236}">
                <a16:creationId xmlns:a16="http://schemas.microsoft.com/office/drawing/2014/main" id="{3838B6F5-FEC8-D068-A3BC-C8205507F639}"/>
              </a:ext>
            </a:extLst>
          </p:cNvPr>
          <p:cNvPicPr>
            <a:picLocks noGrp="1" noChangeAspect="1"/>
          </p:cNvPicPr>
          <p:nvPr>
            <p:ph sz="half" idx="2"/>
          </p:nvPr>
        </p:nvPicPr>
        <p:blipFill>
          <a:blip r:embed="rId2"/>
          <a:stretch>
            <a:fillRect/>
          </a:stretch>
        </p:blipFill>
        <p:spPr>
          <a:xfrm>
            <a:off x="451262" y="546265"/>
            <a:ext cx="11139055" cy="6008914"/>
          </a:xfrm>
          <a:prstGeom prst="rect">
            <a:avLst/>
          </a:prstGeom>
        </p:spPr>
      </p:pic>
    </p:spTree>
    <p:extLst>
      <p:ext uri="{BB962C8B-B14F-4D97-AF65-F5344CB8AC3E}">
        <p14:creationId xmlns:p14="http://schemas.microsoft.com/office/powerpoint/2010/main" val="10559384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6003-0CD3-C8BE-9191-12863FE5B3DA}"/>
              </a:ext>
            </a:extLst>
          </p:cNvPr>
          <p:cNvSpPr>
            <a:spLocks noGrp="1"/>
          </p:cNvSpPr>
          <p:nvPr>
            <p:ph type="title"/>
          </p:nvPr>
        </p:nvSpPr>
        <p:spPr>
          <a:xfrm>
            <a:off x="850168" y="318161"/>
            <a:ext cx="10122632" cy="652054"/>
          </a:xfrm>
        </p:spPr>
        <p:txBody>
          <a:bodyPr/>
          <a:lstStyle/>
          <a:p>
            <a:r>
              <a:rPr lang="en-GB" b="1" spc="0" dirty="0">
                <a:latin typeface="Georgia Pro Cond Black" panose="02040A06050405020203" pitchFamily="18" charset="0"/>
                <a:cs typeface="Times New Roman" panose="02020603050405020304" pitchFamily="18" charset="0"/>
              </a:rPr>
              <a:t>Bagging</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913BA29D-CD76-CB03-441B-3F839C0B2245}"/>
              </a:ext>
            </a:extLst>
          </p:cNvPr>
          <p:cNvSpPr>
            <a:spLocks noGrp="1"/>
          </p:cNvSpPr>
          <p:nvPr>
            <p:ph sz="half" idx="2"/>
          </p:nvPr>
        </p:nvSpPr>
        <p:spPr>
          <a:xfrm>
            <a:off x="1032819" y="970215"/>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Bagging offers a distinct approach to predicting housing prices by utilizing the power of ensemble learning, which stands in contrast to both linear regression and boosting methods.</a:t>
            </a:r>
          </a:p>
          <a:p>
            <a:r>
              <a:rPr lang="en-GB" sz="1800" dirty="0">
                <a:latin typeface="Times New Roman" panose="02020603050405020304" pitchFamily="18" charset="0"/>
                <a:ea typeface="Tahoma" panose="020B0604030504040204" pitchFamily="34" charset="0"/>
                <a:cs typeface="Times New Roman" panose="02020603050405020304" pitchFamily="18" charset="0"/>
              </a:rPr>
              <a:t> The bagging method showcased a mean squared error (MSE) of approximately 1.977244607051165e+12 and an R-squared value of 0.6088204. These metrics suggest that while bagging provides a robust predictive capability with better error handling than some other models, it still needs room for optimization to enhance accuracy and model fit.</a:t>
            </a:r>
          </a:p>
          <a:p>
            <a:r>
              <a:rPr lang="en-GB" sz="1800" dirty="0">
                <a:latin typeface="Times New Roman" panose="02020603050405020304" pitchFamily="18" charset="0"/>
                <a:ea typeface="Tahoma" panose="020B0604030504040204" pitchFamily="34" charset="0"/>
                <a:cs typeface="Times New Roman" panose="02020603050405020304" pitchFamily="18" charset="0"/>
              </a:rPr>
              <a:t>The Bagging model predictions closely follow the actual data trends, demonstrating a good fit, although there are occasional discrepancies, particularly at data points with sharp peaks or sudden changes. </a:t>
            </a:r>
          </a:p>
          <a:p>
            <a:endParaRPr lang="en-GB" dirty="0"/>
          </a:p>
        </p:txBody>
      </p:sp>
      <p:sp>
        <p:nvSpPr>
          <p:cNvPr id="4" name="Footer Placeholder 3" hidden="1">
            <a:extLst>
              <a:ext uri="{FF2B5EF4-FFF2-40B4-BE49-F238E27FC236}">
                <a16:creationId xmlns:a16="http://schemas.microsoft.com/office/drawing/2014/main" id="{AE5A66DB-2E45-8FB5-57E9-37DA37BB7D64}"/>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BF3FEC90-9678-292E-3802-C26DAA8FF702}"/>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9" name="Picture 8">
            <a:extLst>
              <a:ext uri="{FF2B5EF4-FFF2-40B4-BE49-F238E27FC236}">
                <a16:creationId xmlns:a16="http://schemas.microsoft.com/office/drawing/2014/main" id="{08E12ABF-A721-180C-29F7-3301893A275F}"/>
              </a:ext>
            </a:extLst>
          </p:cNvPr>
          <p:cNvPicPr>
            <a:picLocks noChangeAspect="1"/>
          </p:cNvPicPr>
          <p:nvPr/>
        </p:nvPicPr>
        <p:blipFill>
          <a:blip r:embed="rId2"/>
          <a:stretch>
            <a:fillRect/>
          </a:stretch>
        </p:blipFill>
        <p:spPr>
          <a:xfrm>
            <a:off x="654261" y="404812"/>
            <a:ext cx="9525" cy="6048375"/>
          </a:xfrm>
          <a:prstGeom prst="rect">
            <a:avLst/>
          </a:prstGeom>
        </p:spPr>
      </p:pic>
      <p:pic>
        <p:nvPicPr>
          <p:cNvPr id="11" name="Picture 10">
            <a:extLst>
              <a:ext uri="{FF2B5EF4-FFF2-40B4-BE49-F238E27FC236}">
                <a16:creationId xmlns:a16="http://schemas.microsoft.com/office/drawing/2014/main" id="{D0545569-99B5-7D20-9339-6B61F0DE200B}"/>
              </a:ext>
            </a:extLst>
          </p:cNvPr>
          <p:cNvPicPr>
            <a:picLocks noChangeAspect="1"/>
          </p:cNvPicPr>
          <p:nvPr/>
        </p:nvPicPr>
        <p:blipFill>
          <a:blip r:embed="rId3"/>
          <a:stretch>
            <a:fillRect/>
          </a:stretch>
        </p:blipFill>
        <p:spPr>
          <a:xfrm>
            <a:off x="542269" y="3815875"/>
            <a:ext cx="200025" cy="200025"/>
          </a:xfrm>
          <a:prstGeom prst="rect">
            <a:avLst/>
          </a:prstGeom>
        </p:spPr>
      </p:pic>
      <p:pic>
        <p:nvPicPr>
          <p:cNvPr id="13" name="Picture 12">
            <a:extLst>
              <a:ext uri="{FF2B5EF4-FFF2-40B4-BE49-F238E27FC236}">
                <a16:creationId xmlns:a16="http://schemas.microsoft.com/office/drawing/2014/main" id="{F828B8ED-C31E-423F-6700-F7722BC53CB1}"/>
              </a:ext>
            </a:extLst>
          </p:cNvPr>
          <p:cNvPicPr>
            <a:picLocks noChangeAspect="1"/>
          </p:cNvPicPr>
          <p:nvPr/>
        </p:nvPicPr>
        <p:blipFill>
          <a:blip r:embed="rId3"/>
          <a:stretch>
            <a:fillRect/>
          </a:stretch>
        </p:blipFill>
        <p:spPr>
          <a:xfrm>
            <a:off x="542269" y="2061169"/>
            <a:ext cx="200025" cy="200025"/>
          </a:xfrm>
          <a:prstGeom prst="rect">
            <a:avLst/>
          </a:prstGeom>
        </p:spPr>
      </p:pic>
      <p:pic>
        <p:nvPicPr>
          <p:cNvPr id="15" name="Picture 14">
            <a:extLst>
              <a:ext uri="{FF2B5EF4-FFF2-40B4-BE49-F238E27FC236}">
                <a16:creationId xmlns:a16="http://schemas.microsoft.com/office/drawing/2014/main" id="{2A6EAFF5-5E13-7D96-1759-D012F05E1480}"/>
              </a:ext>
            </a:extLst>
          </p:cNvPr>
          <p:cNvPicPr>
            <a:picLocks noChangeAspect="1"/>
          </p:cNvPicPr>
          <p:nvPr/>
        </p:nvPicPr>
        <p:blipFill>
          <a:blip r:embed="rId3"/>
          <a:stretch>
            <a:fillRect/>
          </a:stretch>
        </p:blipFill>
        <p:spPr>
          <a:xfrm>
            <a:off x="548265" y="1084550"/>
            <a:ext cx="200025" cy="200025"/>
          </a:xfrm>
          <a:prstGeom prst="rect">
            <a:avLst/>
          </a:prstGeom>
        </p:spPr>
      </p:pic>
      <p:pic>
        <p:nvPicPr>
          <p:cNvPr id="10" name="Graphic 9" descr="Chevron arrows with solid fill">
            <a:extLst>
              <a:ext uri="{FF2B5EF4-FFF2-40B4-BE49-F238E27FC236}">
                <a16:creationId xmlns:a16="http://schemas.microsoft.com/office/drawing/2014/main" id="{E1FB48BD-D12A-E523-8594-12BD994C1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5795" y="6204992"/>
            <a:ext cx="780382" cy="522490"/>
          </a:xfrm>
          <a:prstGeom prst="rect">
            <a:avLst/>
          </a:prstGeom>
        </p:spPr>
      </p:pic>
      <p:pic>
        <p:nvPicPr>
          <p:cNvPr id="12" name="Graphic 11" descr="Chevron arrows with solid fill">
            <a:extLst>
              <a:ext uri="{FF2B5EF4-FFF2-40B4-BE49-F238E27FC236}">
                <a16:creationId xmlns:a16="http://schemas.microsoft.com/office/drawing/2014/main" id="{F02BBF9D-5F08-7DB9-1609-99E744B847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670" y="6201962"/>
            <a:ext cx="780382" cy="522490"/>
          </a:xfrm>
          <a:prstGeom prst="rect">
            <a:avLst/>
          </a:prstGeom>
        </p:spPr>
      </p:pic>
      <p:pic>
        <p:nvPicPr>
          <p:cNvPr id="14" name="Graphic 13" descr="Chevron arrows with solid fill">
            <a:extLst>
              <a:ext uri="{FF2B5EF4-FFF2-40B4-BE49-F238E27FC236}">
                <a16:creationId xmlns:a16="http://schemas.microsoft.com/office/drawing/2014/main" id="{B9060D04-E510-61C0-7992-A7CFDB729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1648" y="6195467"/>
            <a:ext cx="780382" cy="522490"/>
          </a:xfrm>
          <a:prstGeom prst="rect">
            <a:avLst/>
          </a:prstGeom>
        </p:spPr>
      </p:pic>
      <p:pic>
        <p:nvPicPr>
          <p:cNvPr id="16" name="Graphic 15" descr="Chevron arrows with solid fill">
            <a:extLst>
              <a:ext uri="{FF2B5EF4-FFF2-40B4-BE49-F238E27FC236}">
                <a16:creationId xmlns:a16="http://schemas.microsoft.com/office/drawing/2014/main" id="{5ABF2D65-ABEA-0768-3626-B3751800CA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9629" y="6195467"/>
            <a:ext cx="780382" cy="522490"/>
          </a:xfrm>
          <a:prstGeom prst="rect">
            <a:avLst/>
          </a:prstGeom>
        </p:spPr>
      </p:pic>
      <p:pic>
        <p:nvPicPr>
          <p:cNvPr id="17" name="Graphic 16" descr="Chevron arrows with solid fill">
            <a:extLst>
              <a:ext uri="{FF2B5EF4-FFF2-40B4-BE49-F238E27FC236}">
                <a16:creationId xmlns:a16="http://schemas.microsoft.com/office/drawing/2014/main" id="{FE75EA9C-61A9-C973-0A9C-FD1687F4C3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7610" y="6201962"/>
            <a:ext cx="780382" cy="522490"/>
          </a:xfrm>
          <a:prstGeom prst="rect">
            <a:avLst/>
          </a:prstGeom>
        </p:spPr>
      </p:pic>
      <p:pic>
        <p:nvPicPr>
          <p:cNvPr id="18" name="Graphic 17" descr="Chevron arrows with solid fill">
            <a:extLst>
              <a:ext uri="{FF2B5EF4-FFF2-40B4-BE49-F238E27FC236}">
                <a16:creationId xmlns:a16="http://schemas.microsoft.com/office/drawing/2014/main" id="{3CCEAB47-A72E-FBF1-5272-DCCFFA1FD0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3337" y="6201962"/>
            <a:ext cx="780382" cy="522490"/>
          </a:xfrm>
          <a:prstGeom prst="rect">
            <a:avLst/>
          </a:prstGeom>
        </p:spPr>
      </p:pic>
      <p:pic>
        <p:nvPicPr>
          <p:cNvPr id="19" name="Graphic 18" descr="Chevron arrows with solid fill">
            <a:extLst>
              <a:ext uri="{FF2B5EF4-FFF2-40B4-BE49-F238E27FC236}">
                <a16:creationId xmlns:a16="http://schemas.microsoft.com/office/drawing/2014/main" id="{7EC30BD1-9C66-8918-6200-93608E7D8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0183" y="6181922"/>
            <a:ext cx="780382" cy="522490"/>
          </a:xfrm>
          <a:prstGeom prst="rect">
            <a:avLst/>
          </a:prstGeom>
        </p:spPr>
      </p:pic>
      <p:pic>
        <p:nvPicPr>
          <p:cNvPr id="20" name="Graphic 19" descr="Chevron arrows with solid fill">
            <a:extLst>
              <a:ext uri="{FF2B5EF4-FFF2-40B4-BE49-F238E27FC236}">
                <a16:creationId xmlns:a16="http://schemas.microsoft.com/office/drawing/2014/main" id="{31123E98-178D-E209-0310-5E4BEBAAE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540" y="6191942"/>
            <a:ext cx="780382" cy="522490"/>
          </a:xfrm>
          <a:prstGeom prst="rect">
            <a:avLst/>
          </a:prstGeom>
        </p:spPr>
      </p:pic>
      <p:pic>
        <p:nvPicPr>
          <p:cNvPr id="21" name="Graphic 20" descr="Chevron arrows with solid fill">
            <a:extLst>
              <a:ext uri="{FF2B5EF4-FFF2-40B4-BE49-F238E27FC236}">
                <a16:creationId xmlns:a16="http://schemas.microsoft.com/office/drawing/2014/main" id="{1FC6F98E-36F8-B47B-47EA-D3B33D54ED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2522" y="6201962"/>
            <a:ext cx="780382" cy="522490"/>
          </a:xfrm>
          <a:prstGeom prst="rect">
            <a:avLst/>
          </a:prstGeom>
        </p:spPr>
      </p:pic>
      <p:pic>
        <p:nvPicPr>
          <p:cNvPr id="22" name="Graphic 21" descr="Chevron arrows with solid fill">
            <a:extLst>
              <a:ext uri="{FF2B5EF4-FFF2-40B4-BE49-F238E27FC236}">
                <a16:creationId xmlns:a16="http://schemas.microsoft.com/office/drawing/2014/main" id="{E4772F6C-AEAA-E35D-372C-A5D5EE68D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4353" y="6193798"/>
            <a:ext cx="780382" cy="522490"/>
          </a:xfrm>
          <a:prstGeom prst="rect">
            <a:avLst/>
          </a:prstGeom>
        </p:spPr>
      </p:pic>
      <p:pic>
        <p:nvPicPr>
          <p:cNvPr id="23" name="Graphic 22" descr="Chevron arrows with solid fill">
            <a:extLst>
              <a:ext uri="{FF2B5EF4-FFF2-40B4-BE49-F238E27FC236}">
                <a16:creationId xmlns:a16="http://schemas.microsoft.com/office/drawing/2014/main" id="{102283D7-41C6-CFD4-C0A2-59B4BC331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2334" y="6201962"/>
            <a:ext cx="780382" cy="522490"/>
          </a:xfrm>
          <a:prstGeom prst="rect">
            <a:avLst/>
          </a:prstGeom>
        </p:spPr>
      </p:pic>
      <p:pic>
        <p:nvPicPr>
          <p:cNvPr id="24" name="Graphic 23" descr="Chevron arrows with solid fill">
            <a:extLst>
              <a:ext uri="{FF2B5EF4-FFF2-40B4-BE49-F238E27FC236}">
                <a16:creationId xmlns:a16="http://schemas.microsoft.com/office/drawing/2014/main" id="{A6389AB4-18CB-7942-277B-A7E7525FEA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0817" y="6201962"/>
            <a:ext cx="780382" cy="522490"/>
          </a:xfrm>
          <a:prstGeom prst="rect">
            <a:avLst/>
          </a:prstGeom>
        </p:spPr>
      </p:pic>
      <p:pic>
        <p:nvPicPr>
          <p:cNvPr id="25" name="Graphic 24" descr="Chevron arrows with solid fill">
            <a:extLst>
              <a:ext uri="{FF2B5EF4-FFF2-40B4-BE49-F238E27FC236}">
                <a16:creationId xmlns:a16="http://schemas.microsoft.com/office/drawing/2014/main" id="{3A0DFC52-F596-C81A-D648-D8111A61F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1639" y="6196828"/>
            <a:ext cx="780382" cy="522490"/>
          </a:xfrm>
          <a:prstGeom prst="rect">
            <a:avLst/>
          </a:prstGeom>
        </p:spPr>
      </p:pic>
      <p:pic>
        <p:nvPicPr>
          <p:cNvPr id="26" name="Graphic 25" descr="Chevron arrows with solid fill">
            <a:extLst>
              <a:ext uri="{FF2B5EF4-FFF2-40B4-BE49-F238E27FC236}">
                <a16:creationId xmlns:a16="http://schemas.microsoft.com/office/drawing/2014/main" id="{765268ED-62CF-E76E-7D5B-F13BBB4933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2514" y="6191942"/>
            <a:ext cx="780382" cy="522490"/>
          </a:xfrm>
          <a:prstGeom prst="rect">
            <a:avLst/>
          </a:prstGeom>
        </p:spPr>
      </p:pic>
      <p:pic>
        <p:nvPicPr>
          <p:cNvPr id="27" name="Graphic 26" descr="Chevron arrows with solid fill">
            <a:extLst>
              <a:ext uri="{FF2B5EF4-FFF2-40B4-BE49-F238E27FC236}">
                <a16:creationId xmlns:a16="http://schemas.microsoft.com/office/drawing/2014/main" id="{1C57A706-64FF-05B5-5B71-20B3C45FF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2677" y="6191942"/>
            <a:ext cx="780382" cy="522490"/>
          </a:xfrm>
          <a:prstGeom prst="rect">
            <a:avLst/>
          </a:prstGeom>
        </p:spPr>
      </p:pic>
      <p:pic>
        <p:nvPicPr>
          <p:cNvPr id="28" name="Graphic 27" descr="Chevron arrows with solid fill">
            <a:extLst>
              <a:ext uri="{FF2B5EF4-FFF2-40B4-BE49-F238E27FC236}">
                <a16:creationId xmlns:a16="http://schemas.microsoft.com/office/drawing/2014/main" id="{E97DCA19-D725-FB43-D747-3A1F384CE9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3402" y="6184952"/>
            <a:ext cx="780382" cy="522490"/>
          </a:xfrm>
          <a:prstGeom prst="rect">
            <a:avLst/>
          </a:prstGeom>
        </p:spPr>
      </p:pic>
    </p:spTree>
    <p:extLst>
      <p:ext uri="{BB962C8B-B14F-4D97-AF65-F5344CB8AC3E}">
        <p14:creationId xmlns:p14="http://schemas.microsoft.com/office/powerpoint/2010/main" val="15970807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A2169E7-B0AE-9BAC-4273-ADC78659A754}"/>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353F180E-2F76-2E27-F8B7-A65151622CF0}"/>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9A39E95E-EC80-B8A0-B524-E3877277142A}"/>
              </a:ext>
            </a:extLst>
          </p:cNvPr>
          <p:cNvSpPr>
            <a:spLocks noGrp="1"/>
          </p:cNvSpPr>
          <p:nvPr>
            <p:ph type="sldNum" sz="quarter" idx="11"/>
          </p:nvPr>
        </p:nvSpPr>
        <p:spPr/>
        <p:txBody>
          <a:bodyPr/>
          <a:lstStyle/>
          <a:p>
            <a:fld id="{09A01C0A-2BB6-49E7-91A3-DCB9F9F59583}" type="slidenum">
              <a:rPr lang="en-US" smtClean="0"/>
              <a:pPr/>
              <a:t>19</a:t>
            </a:fld>
            <a:endParaRPr lang="en-US" dirty="0"/>
          </a:p>
        </p:txBody>
      </p:sp>
      <p:pic>
        <p:nvPicPr>
          <p:cNvPr id="6" name="Content Placeholder 5">
            <a:extLst>
              <a:ext uri="{FF2B5EF4-FFF2-40B4-BE49-F238E27FC236}">
                <a16:creationId xmlns:a16="http://schemas.microsoft.com/office/drawing/2014/main" id="{1A89E0A9-053D-8E52-7021-C52EAD8BE1DC}"/>
              </a:ext>
            </a:extLst>
          </p:cNvPr>
          <p:cNvPicPr>
            <a:picLocks noGrp="1" noChangeAspect="1"/>
          </p:cNvPicPr>
          <p:nvPr>
            <p:ph sz="half" idx="2"/>
          </p:nvPr>
        </p:nvPicPr>
        <p:blipFill>
          <a:blip r:embed="rId2"/>
          <a:stretch>
            <a:fillRect/>
          </a:stretch>
        </p:blipFill>
        <p:spPr>
          <a:xfrm>
            <a:off x="178131" y="439387"/>
            <a:ext cx="11388436" cy="6270171"/>
          </a:xfrm>
          <a:prstGeom prst="rect">
            <a:avLst/>
          </a:prstGeom>
        </p:spPr>
      </p:pic>
    </p:spTree>
    <p:extLst>
      <p:ext uri="{BB962C8B-B14F-4D97-AF65-F5344CB8AC3E}">
        <p14:creationId xmlns:p14="http://schemas.microsoft.com/office/powerpoint/2010/main" val="14384422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199034" y="791433"/>
            <a:ext cx="5028339" cy="1030754"/>
          </a:xfrm>
        </p:spPr>
        <p:txBody>
          <a:bodyPr/>
          <a:lstStyle/>
          <a:p>
            <a:r>
              <a:rPr lang="en-US" spc="0" dirty="0">
                <a:latin typeface="Georgia Pro Cond Black" panose="02040A06050405020203" pitchFamily="18" charset="0"/>
                <a:cs typeface="Times New Roman" panose="02020603050405020304" pitchFamily="18" charset="0"/>
              </a:rPr>
              <a:t>Who are we?</a:t>
            </a:r>
            <a:br>
              <a:rPr lang="en-US" sz="4000" spc="0" dirty="0">
                <a:latin typeface="Georgia Pro Cond Black" panose="02040A06050405020203" pitchFamily="18" charset="0"/>
                <a:cs typeface="Times New Roman" panose="02020603050405020304" pitchFamily="18" charset="0"/>
              </a:rPr>
            </a:br>
            <a:r>
              <a:rPr lang="en-US" sz="3600" b="1" spc="0" dirty="0">
                <a:solidFill>
                  <a:srgbClr val="C00000"/>
                </a:solidFill>
                <a:latin typeface="Georgia Pro Cond Black" panose="02040A06050405020203" pitchFamily="18" charset="0"/>
                <a:cs typeface="Times New Roman" panose="02020603050405020304" pitchFamily="18" charset="0"/>
              </a:rPr>
              <a:t>Casa crunchers</a:t>
            </a:r>
            <a:endParaRPr lang="en-US" spc="0" dirty="0">
              <a:latin typeface="Georgia Pro Cond Black" panose="02040A06050405020203" pitchFamily="18" charset="0"/>
            </a:endParaRP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340924" y="2091381"/>
            <a:ext cx="5668739" cy="3197580"/>
          </a:xfrm>
        </p:spPr>
        <p:txBody>
          <a:bodyPr/>
          <a:lstStyle/>
          <a:p>
            <a:r>
              <a:rPr lang="en-US" sz="1600" b="1" dirty="0">
                <a:latin typeface="Times New Roman" panose="02020603050405020304" pitchFamily="18" charset="0"/>
                <a:ea typeface="Tahoma" panose="020B0604030504040204" pitchFamily="34" charset="0"/>
                <a:cs typeface="Times New Roman" panose="02020603050405020304" pitchFamily="18" charset="0"/>
              </a:rPr>
              <a:t>PROJECT OBJECTIVE:</a:t>
            </a:r>
            <a:endParaRPr lang="en-GB" sz="1600" b="1" dirty="0">
              <a:latin typeface="Times New Roman" panose="02020603050405020304" pitchFamily="18" charset="0"/>
              <a:ea typeface="Tahoma" panose="020B0604030504040204" pitchFamily="34" charset="0"/>
              <a:cs typeface="Times New Roman" panose="02020603050405020304" pitchFamily="18" charset="0"/>
            </a:endParaRPr>
          </a:p>
          <a:p>
            <a:r>
              <a:rPr lang="en-GB" sz="1600" b="1" dirty="0">
                <a:latin typeface="Times New Roman" panose="02020603050405020304" pitchFamily="18" charset="0"/>
                <a:ea typeface="Tahoma" panose="020B0604030504040204" pitchFamily="34" charset="0"/>
                <a:cs typeface="Times New Roman" panose="02020603050405020304" pitchFamily="18" charset="0"/>
              </a:rPr>
              <a:t>Business Problem:</a:t>
            </a:r>
          </a:p>
          <a:p>
            <a:pPr marL="457200" indent="-457200">
              <a:buFont typeface="Arial" panose="020B0604020202020204" pitchFamily="34" charset="0"/>
              <a:buChar char="•"/>
            </a:pPr>
            <a:r>
              <a:rPr lang="en-GB" sz="1800" cap="none" dirty="0">
                <a:latin typeface="Times New Roman" panose="02020603050405020304" pitchFamily="18" charset="0"/>
                <a:ea typeface="Tahoma" panose="020B0604030504040204" pitchFamily="34" charset="0"/>
                <a:cs typeface="Times New Roman" panose="02020603050405020304" pitchFamily="18" charset="0"/>
              </a:rPr>
              <a:t>Forecast house prices using advanced machine learning models</a:t>
            </a:r>
          </a:p>
          <a:p>
            <a:r>
              <a:rPr lang="en-GB" sz="1600" b="1" dirty="0">
                <a:latin typeface="Times New Roman" panose="02020603050405020304" pitchFamily="18" charset="0"/>
                <a:ea typeface="Tahoma" panose="020B0604030504040204" pitchFamily="34" charset="0"/>
                <a:cs typeface="Times New Roman" panose="02020603050405020304" pitchFamily="18" charset="0"/>
              </a:rPr>
              <a:t>Managerial Decisions:</a:t>
            </a:r>
          </a:p>
          <a:p>
            <a:pPr marL="457200" indent="-457200">
              <a:buFont typeface="Arial" panose="020B0604020202020204" pitchFamily="34" charset="0"/>
              <a:buChar char="•"/>
            </a:pPr>
            <a:r>
              <a:rPr lang="en-GB" sz="1800" cap="none" dirty="0">
                <a:latin typeface="Times New Roman" panose="02020603050405020304" pitchFamily="18" charset="0"/>
                <a:ea typeface="Tahoma" panose="020B0604030504040204" pitchFamily="34" charset="0"/>
                <a:cs typeface="Times New Roman" panose="02020603050405020304" pitchFamily="18" charset="0"/>
              </a:rPr>
              <a:t>Furnish clients with precise estimates tailored to their unique needs and preferences</a:t>
            </a:r>
          </a:p>
          <a:p>
            <a:pPr marL="457200" indent="-457200">
              <a:buFont typeface="Arial" panose="020B0604020202020204" pitchFamily="34" charset="0"/>
              <a:buChar char="•"/>
            </a:pPr>
            <a:r>
              <a:rPr lang="en-GB" sz="1800" cap="none" dirty="0">
                <a:latin typeface="Times New Roman" panose="02020603050405020304" pitchFamily="18" charset="0"/>
                <a:ea typeface="Tahoma" panose="020B0604030504040204" pitchFamily="34" charset="0"/>
                <a:cs typeface="Times New Roman" panose="02020603050405020304" pitchFamily="18" charset="0"/>
              </a:rPr>
              <a:t>Enrich real estate experience for both buyers and sellers </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2AA2-29AF-E66D-957A-1F08CD5F3D02}"/>
              </a:ext>
            </a:extLst>
          </p:cNvPr>
          <p:cNvSpPr>
            <a:spLocks noGrp="1"/>
          </p:cNvSpPr>
          <p:nvPr>
            <p:ph type="title"/>
          </p:nvPr>
        </p:nvSpPr>
        <p:spPr>
          <a:xfrm>
            <a:off x="1034684" y="140031"/>
            <a:ext cx="10122632" cy="652054"/>
          </a:xfrm>
        </p:spPr>
        <p:txBody>
          <a:bodyPr/>
          <a:lstStyle/>
          <a:p>
            <a:r>
              <a:rPr lang="en-US" b="1" spc="0" dirty="0">
                <a:latin typeface="Georgia Pro Cond Black" panose="02040A06050405020203" pitchFamily="18" charset="0"/>
                <a:cs typeface="Times New Roman" panose="02020603050405020304" pitchFamily="18" charset="0"/>
              </a:rPr>
              <a:t>BOOSTING</a:t>
            </a:r>
            <a:endParaRPr lang="en-GB" spc="0" dirty="0">
              <a:latin typeface="Georgia Pro Cond Black" panose="02040A06050405020203" pitchFamily="18" charset="0"/>
            </a:endParaRPr>
          </a:p>
        </p:txBody>
      </p:sp>
      <p:sp>
        <p:nvSpPr>
          <p:cNvPr id="3" name="Content Placeholder 2">
            <a:extLst>
              <a:ext uri="{FF2B5EF4-FFF2-40B4-BE49-F238E27FC236}">
                <a16:creationId xmlns:a16="http://schemas.microsoft.com/office/drawing/2014/main" id="{FF4C85C4-A14A-17BE-28E9-A48F2372DE56}"/>
              </a:ext>
            </a:extLst>
          </p:cNvPr>
          <p:cNvSpPr>
            <a:spLocks noGrp="1"/>
          </p:cNvSpPr>
          <p:nvPr>
            <p:ph sz="half" idx="2"/>
          </p:nvPr>
        </p:nvSpPr>
        <p:spPr>
          <a:xfrm>
            <a:off x="1034684" y="661457"/>
            <a:ext cx="10126362" cy="4351338"/>
          </a:xfrm>
        </p:spPr>
        <p:txBody>
          <a:bodyPr/>
          <a:lstStyle/>
          <a:p>
            <a:r>
              <a:rPr lang="en-GB" sz="1800" dirty="0">
                <a:latin typeface="Times New Roman" panose="02020603050405020304" pitchFamily="18" charset="0"/>
                <a:ea typeface="Tahoma" panose="020B0604030504040204" pitchFamily="34" charset="0"/>
                <a:cs typeface="Times New Roman" panose="02020603050405020304" pitchFamily="18" charset="0"/>
              </a:rPr>
              <a:t>Boosting is an ensemble learning technique that combines multiple weak learners sequentially to create a strong learner. </a:t>
            </a:r>
            <a:r>
              <a:rPr lang="en-GB" sz="1800" dirty="0" err="1">
                <a:latin typeface="Times New Roman" panose="02020603050405020304" pitchFamily="18" charset="0"/>
                <a:ea typeface="Tahoma" panose="020B0604030504040204" pitchFamily="34" charset="0"/>
                <a:cs typeface="Times New Roman" panose="02020603050405020304" pitchFamily="18" charset="0"/>
              </a:rPr>
              <a:t>AdaBoostRegressor</a:t>
            </a:r>
            <a:r>
              <a:rPr lang="en-GB" sz="1800" dirty="0">
                <a:latin typeface="Times New Roman" panose="02020603050405020304" pitchFamily="18" charset="0"/>
                <a:ea typeface="Tahoma" panose="020B0604030504040204" pitchFamily="34" charset="0"/>
                <a:cs typeface="Times New Roman" panose="02020603050405020304" pitchFamily="18" charset="0"/>
              </a:rPr>
              <a:t>, which is a boosting algorithm, is used for regression tasks.</a:t>
            </a:r>
          </a:p>
          <a:p>
            <a:r>
              <a:rPr lang="en-GB" sz="1800" dirty="0">
                <a:latin typeface="Times New Roman" panose="02020603050405020304" pitchFamily="18" charset="0"/>
                <a:ea typeface="Tahoma" panose="020B0604030504040204" pitchFamily="34" charset="0"/>
                <a:cs typeface="Times New Roman" panose="02020603050405020304" pitchFamily="18" charset="0"/>
              </a:rPr>
              <a:t>After running the model, the Mean Squared Error came out to be 2077443429238.31 and the R-Squared came out to be 0.5889970209169679. This model shows a high MSE and a lower R-Squared which suggests that the model may not perform well in capturing the variation in the target variable</a:t>
            </a:r>
          </a:p>
          <a:p>
            <a:r>
              <a:rPr lang="en-GB" sz="1800" dirty="0">
                <a:latin typeface="Times New Roman" panose="02020603050405020304" pitchFamily="18" charset="0"/>
                <a:ea typeface="Tahoma" panose="020B0604030504040204" pitchFamily="34" charset="0"/>
                <a:cs typeface="Times New Roman" panose="02020603050405020304" pitchFamily="18" charset="0"/>
              </a:rPr>
              <a:t>Gradient Boosting model is generally effective but may occasionally miss the mark on exact peaks or rapid changes in the dataset.</a:t>
            </a:r>
          </a:p>
          <a:p>
            <a:endParaRPr lang="en-GB" dirty="0"/>
          </a:p>
        </p:txBody>
      </p:sp>
      <p:sp>
        <p:nvSpPr>
          <p:cNvPr id="4" name="Footer Placeholder 3" hidden="1">
            <a:extLst>
              <a:ext uri="{FF2B5EF4-FFF2-40B4-BE49-F238E27FC236}">
                <a16:creationId xmlns:a16="http://schemas.microsoft.com/office/drawing/2014/main" id="{37C610FC-678E-087D-6A35-6C6480BA55B8}"/>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2C468EEC-92E3-2EC5-FAEE-E4AE65D13A5A}"/>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9" name="Picture 8">
            <a:extLst>
              <a:ext uri="{FF2B5EF4-FFF2-40B4-BE49-F238E27FC236}">
                <a16:creationId xmlns:a16="http://schemas.microsoft.com/office/drawing/2014/main" id="{22AF77A8-A7FA-04D6-3A45-2D76C0F93955}"/>
              </a:ext>
            </a:extLst>
          </p:cNvPr>
          <p:cNvPicPr>
            <a:picLocks noChangeAspect="1"/>
          </p:cNvPicPr>
          <p:nvPr/>
        </p:nvPicPr>
        <p:blipFill>
          <a:blip r:embed="rId2"/>
          <a:stretch>
            <a:fillRect/>
          </a:stretch>
        </p:blipFill>
        <p:spPr>
          <a:xfrm>
            <a:off x="711715" y="404812"/>
            <a:ext cx="9525" cy="6048375"/>
          </a:xfrm>
          <a:prstGeom prst="rect">
            <a:avLst/>
          </a:prstGeom>
        </p:spPr>
      </p:pic>
      <p:pic>
        <p:nvPicPr>
          <p:cNvPr id="11" name="Picture 10">
            <a:extLst>
              <a:ext uri="{FF2B5EF4-FFF2-40B4-BE49-F238E27FC236}">
                <a16:creationId xmlns:a16="http://schemas.microsoft.com/office/drawing/2014/main" id="{FC2D31C0-46AF-7520-58BB-3F38E96F02B6}"/>
              </a:ext>
            </a:extLst>
          </p:cNvPr>
          <p:cNvPicPr>
            <a:picLocks noChangeAspect="1"/>
          </p:cNvPicPr>
          <p:nvPr/>
        </p:nvPicPr>
        <p:blipFill>
          <a:blip r:embed="rId3"/>
          <a:stretch>
            <a:fillRect/>
          </a:stretch>
        </p:blipFill>
        <p:spPr>
          <a:xfrm>
            <a:off x="609742" y="3140223"/>
            <a:ext cx="200025" cy="200025"/>
          </a:xfrm>
          <a:prstGeom prst="rect">
            <a:avLst/>
          </a:prstGeom>
        </p:spPr>
      </p:pic>
      <p:pic>
        <p:nvPicPr>
          <p:cNvPr id="13" name="Picture 12">
            <a:extLst>
              <a:ext uri="{FF2B5EF4-FFF2-40B4-BE49-F238E27FC236}">
                <a16:creationId xmlns:a16="http://schemas.microsoft.com/office/drawing/2014/main" id="{0F3388FA-2C50-6E41-F57F-E810EE4756E3}"/>
              </a:ext>
            </a:extLst>
          </p:cNvPr>
          <p:cNvPicPr>
            <a:picLocks noChangeAspect="1"/>
          </p:cNvPicPr>
          <p:nvPr/>
        </p:nvPicPr>
        <p:blipFill>
          <a:blip r:embed="rId3"/>
          <a:stretch>
            <a:fillRect/>
          </a:stretch>
        </p:blipFill>
        <p:spPr>
          <a:xfrm>
            <a:off x="612900" y="1793985"/>
            <a:ext cx="200025" cy="200025"/>
          </a:xfrm>
          <a:prstGeom prst="rect">
            <a:avLst/>
          </a:prstGeom>
        </p:spPr>
      </p:pic>
      <p:pic>
        <p:nvPicPr>
          <p:cNvPr id="15" name="Picture 14">
            <a:extLst>
              <a:ext uri="{FF2B5EF4-FFF2-40B4-BE49-F238E27FC236}">
                <a16:creationId xmlns:a16="http://schemas.microsoft.com/office/drawing/2014/main" id="{6219EBCD-7E37-EAFA-0EF6-746E6D837961}"/>
              </a:ext>
            </a:extLst>
          </p:cNvPr>
          <p:cNvPicPr>
            <a:picLocks noChangeAspect="1"/>
          </p:cNvPicPr>
          <p:nvPr/>
        </p:nvPicPr>
        <p:blipFill>
          <a:blip r:embed="rId3"/>
          <a:stretch>
            <a:fillRect/>
          </a:stretch>
        </p:blipFill>
        <p:spPr>
          <a:xfrm>
            <a:off x="621227" y="792085"/>
            <a:ext cx="200025" cy="200025"/>
          </a:xfrm>
          <a:prstGeom prst="rect">
            <a:avLst/>
          </a:prstGeom>
        </p:spPr>
      </p:pic>
      <p:pic>
        <p:nvPicPr>
          <p:cNvPr id="10" name="Graphic 9" descr="Chevron arrows with solid fill">
            <a:extLst>
              <a:ext uri="{FF2B5EF4-FFF2-40B4-BE49-F238E27FC236}">
                <a16:creationId xmlns:a16="http://schemas.microsoft.com/office/drawing/2014/main" id="{D3627BC2-9B0D-F484-0371-B66F242E7C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0330" y="6227900"/>
            <a:ext cx="780382" cy="522490"/>
          </a:xfrm>
          <a:prstGeom prst="rect">
            <a:avLst/>
          </a:prstGeom>
        </p:spPr>
      </p:pic>
      <p:pic>
        <p:nvPicPr>
          <p:cNvPr id="12" name="Graphic 11" descr="Chevron arrows with solid fill">
            <a:extLst>
              <a:ext uri="{FF2B5EF4-FFF2-40B4-BE49-F238E27FC236}">
                <a16:creationId xmlns:a16="http://schemas.microsoft.com/office/drawing/2014/main" id="{281AB3DF-2653-D1E3-2DFA-B33EA5435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2001" y="6207724"/>
            <a:ext cx="780382" cy="522490"/>
          </a:xfrm>
          <a:prstGeom prst="rect">
            <a:avLst/>
          </a:prstGeom>
        </p:spPr>
      </p:pic>
      <p:pic>
        <p:nvPicPr>
          <p:cNvPr id="14" name="Graphic 13" descr="Chevron arrows with solid fill">
            <a:extLst>
              <a:ext uri="{FF2B5EF4-FFF2-40B4-BE49-F238E27FC236}">
                <a16:creationId xmlns:a16="http://schemas.microsoft.com/office/drawing/2014/main" id="{3A18C41B-C8A6-271C-FB96-680B8A0F0D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1031" y="6207724"/>
            <a:ext cx="780382" cy="522490"/>
          </a:xfrm>
          <a:prstGeom prst="rect">
            <a:avLst/>
          </a:prstGeom>
        </p:spPr>
      </p:pic>
      <p:pic>
        <p:nvPicPr>
          <p:cNvPr id="16" name="Graphic 15" descr="Chevron arrows with solid fill">
            <a:extLst>
              <a:ext uri="{FF2B5EF4-FFF2-40B4-BE49-F238E27FC236}">
                <a16:creationId xmlns:a16="http://schemas.microsoft.com/office/drawing/2014/main" id="{662EF66E-193B-E9E8-9BD5-C389C21CC3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2086" y="6191942"/>
            <a:ext cx="780382" cy="522490"/>
          </a:xfrm>
          <a:prstGeom prst="rect">
            <a:avLst/>
          </a:prstGeom>
        </p:spPr>
      </p:pic>
      <p:pic>
        <p:nvPicPr>
          <p:cNvPr id="17" name="Graphic 16" descr="Chevron arrows with solid fill">
            <a:extLst>
              <a:ext uri="{FF2B5EF4-FFF2-40B4-BE49-F238E27FC236}">
                <a16:creationId xmlns:a16="http://schemas.microsoft.com/office/drawing/2014/main" id="{2C8CE5B1-84DB-5445-5D3C-1DD2BA4B80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5759" y="6207351"/>
            <a:ext cx="780382" cy="522490"/>
          </a:xfrm>
          <a:prstGeom prst="rect">
            <a:avLst/>
          </a:prstGeom>
        </p:spPr>
      </p:pic>
      <p:pic>
        <p:nvPicPr>
          <p:cNvPr id="18" name="Graphic 17" descr="Chevron arrows with solid fill">
            <a:extLst>
              <a:ext uri="{FF2B5EF4-FFF2-40B4-BE49-F238E27FC236}">
                <a16:creationId xmlns:a16="http://schemas.microsoft.com/office/drawing/2014/main" id="{9FE987C2-7B53-7707-F102-91FC445DE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8927" y="6198559"/>
            <a:ext cx="780382" cy="522490"/>
          </a:xfrm>
          <a:prstGeom prst="rect">
            <a:avLst/>
          </a:prstGeom>
        </p:spPr>
      </p:pic>
      <p:pic>
        <p:nvPicPr>
          <p:cNvPr id="19" name="Graphic 18" descr="Chevron arrows with solid fill">
            <a:extLst>
              <a:ext uri="{FF2B5EF4-FFF2-40B4-BE49-F238E27FC236}">
                <a16:creationId xmlns:a16="http://schemas.microsoft.com/office/drawing/2014/main" id="{4D21FCDA-68A4-FC30-7940-32255EFC23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5535" y="6207351"/>
            <a:ext cx="780382" cy="522490"/>
          </a:xfrm>
          <a:prstGeom prst="rect">
            <a:avLst/>
          </a:prstGeom>
        </p:spPr>
      </p:pic>
      <p:pic>
        <p:nvPicPr>
          <p:cNvPr id="20" name="Graphic 19" descr="Chevron arrows with solid fill">
            <a:extLst>
              <a:ext uri="{FF2B5EF4-FFF2-40B4-BE49-F238E27FC236}">
                <a16:creationId xmlns:a16="http://schemas.microsoft.com/office/drawing/2014/main" id="{F75DB740-935E-B471-7AE7-5D81BD6A3A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8467" y="6220751"/>
            <a:ext cx="780382" cy="522490"/>
          </a:xfrm>
          <a:prstGeom prst="rect">
            <a:avLst/>
          </a:prstGeom>
        </p:spPr>
      </p:pic>
      <p:pic>
        <p:nvPicPr>
          <p:cNvPr id="21" name="Graphic 20" descr="Chevron arrows with solid fill">
            <a:extLst>
              <a:ext uri="{FF2B5EF4-FFF2-40B4-BE49-F238E27FC236}">
                <a16:creationId xmlns:a16="http://schemas.microsoft.com/office/drawing/2014/main" id="{DDC78E5D-A1ED-CE5E-3CFB-41D4BDA92B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0795" y="6220751"/>
            <a:ext cx="780382" cy="522490"/>
          </a:xfrm>
          <a:prstGeom prst="rect">
            <a:avLst/>
          </a:prstGeom>
        </p:spPr>
      </p:pic>
      <p:pic>
        <p:nvPicPr>
          <p:cNvPr id="22" name="Graphic 21" descr="Chevron arrows with solid fill">
            <a:extLst>
              <a:ext uri="{FF2B5EF4-FFF2-40B4-BE49-F238E27FC236}">
                <a16:creationId xmlns:a16="http://schemas.microsoft.com/office/drawing/2014/main" id="{20C2F382-2B5A-187A-C7D4-F289675B82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2701" y="6227900"/>
            <a:ext cx="780382" cy="522490"/>
          </a:xfrm>
          <a:prstGeom prst="rect">
            <a:avLst/>
          </a:prstGeom>
        </p:spPr>
      </p:pic>
      <p:pic>
        <p:nvPicPr>
          <p:cNvPr id="23" name="Graphic 22" descr="Chevron arrows with solid fill">
            <a:extLst>
              <a:ext uri="{FF2B5EF4-FFF2-40B4-BE49-F238E27FC236}">
                <a16:creationId xmlns:a16="http://schemas.microsoft.com/office/drawing/2014/main" id="{DB7B8F11-285B-7533-237A-494BD91E3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6881" y="6211671"/>
            <a:ext cx="780382" cy="522490"/>
          </a:xfrm>
          <a:prstGeom prst="rect">
            <a:avLst/>
          </a:prstGeom>
        </p:spPr>
      </p:pic>
      <p:pic>
        <p:nvPicPr>
          <p:cNvPr id="24" name="Graphic 23" descr="Chevron arrows with solid fill">
            <a:extLst>
              <a:ext uri="{FF2B5EF4-FFF2-40B4-BE49-F238E27FC236}">
                <a16:creationId xmlns:a16="http://schemas.microsoft.com/office/drawing/2014/main" id="{0B416585-05ED-E16C-7044-C2125E9EAC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9968" y="6220751"/>
            <a:ext cx="780382" cy="522490"/>
          </a:xfrm>
          <a:prstGeom prst="rect">
            <a:avLst/>
          </a:prstGeom>
        </p:spPr>
      </p:pic>
      <p:pic>
        <p:nvPicPr>
          <p:cNvPr id="25" name="Graphic 24" descr="Chevron arrows with solid fill">
            <a:extLst>
              <a:ext uri="{FF2B5EF4-FFF2-40B4-BE49-F238E27FC236}">
                <a16:creationId xmlns:a16="http://schemas.microsoft.com/office/drawing/2014/main" id="{B4995FCE-C807-6B55-E1B0-D22D05C41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1942" y="6229831"/>
            <a:ext cx="780382" cy="522490"/>
          </a:xfrm>
          <a:prstGeom prst="rect">
            <a:avLst/>
          </a:prstGeom>
        </p:spPr>
      </p:pic>
      <p:pic>
        <p:nvPicPr>
          <p:cNvPr id="26" name="Graphic 25" descr="Chevron arrows with solid fill">
            <a:extLst>
              <a:ext uri="{FF2B5EF4-FFF2-40B4-BE49-F238E27FC236}">
                <a16:creationId xmlns:a16="http://schemas.microsoft.com/office/drawing/2014/main" id="{8A79C41D-8BA2-BCFE-287D-4159F29C36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179" y="6196543"/>
            <a:ext cx="780382" cy="522490"/>
          </a:xfrm>
          <a:prstGeom prst="rect">
            <a:avLst/>
          </a:prstGeom>
        </p:spPr>
      </p:pic>
      <p:pic>
        <p:nvPicPr>
          <p:cNvPr id="27" name="Graphic 26" descr="Chevron arrows with solid fill">
            <a:extLst>
              <a:ext uri="{FF2B5EF4-FFF2-40B4-BE49-F238E27FC236}">
                <a16:creationId xmlns:a16="http://schemas.microsoft.com/office/drawing/2014/main" id="{863D22F9-666B-8EAA-C614-011B6D409F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0787" y="6196543"/>
            <a:ext cx="780382" cy="522490"/>
          </a:xfrm>
          <a:prstGeom prst="rect">
            <a:avLst/>
          </a:prstGeom>
        </p:spPr>
      </p:pic>
      <p:pic>
        <p:nvPicPr>
          <p:cNvPr id="28" name="Graphic 27" descr="Chevron arrows with solid fill">
            <a:extLst>
              <a:ext uri="{FF2B5EF4-FFF2-40B4-BE49-F238E27FC236}">
                <a16:creationId xmlns:a16="http://schemas.microsoft.com/office/drawing/2014/main" id="{A2E53E01-94CD-E011-7369-3085621115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5031" y="6198559"/>
            <a:ext cx="780382" cy="522490"/>
          </a:xfrm>
          <a:prstGeom prst="rect">
            <a:avLst/>
          </a:prstGeom>
        </p:spPr>
      </p:pic>
      <p:pic>
        <p:nvPicPr>
          <p:cNvPr id="29" name="Graphic 28" descr="Chevron arrows with solid fill">
            <a:extLst>
              <a:ext uri="{FF2B5EF4-FFF2-40B4-BE49-F238E27FC236}">
                <a16:creationId xmlns:a16="http://schemas.microsoft.com/office/drawing/2014/main" id="{82D5DEF2-F8EA-C0E8-7F44-228EC5B25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0025" y="6209655"/>
            <a:ext cx="780382" cy="522490"/>
          </a:xfrm>
          <a:prstGeom prst="rect">
            <a:avLst/>
          </a:prstGeom>
        </p:spPr>
      </p:pic>
    </p:spTree>
    <p:extLst>
      <p:ext uri="{BB962C8B-B14F-4D97-AF65-F5344CB8AC3E}">
        <p14:creationId xmlns:p14="http://schemas.microsoft.com/office/powerpoint/2010/main" val="41364855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DD0C0F5-4760-ED11-BCBC-25DB665FCE56}"/>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9BD71AED-1BE7-4D41-472E-8C008B24D5AB}"/>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519712B5-705E-6C4D-27A5-05DF9A451783}"/>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6" name="Content Placeholder 5">
            <a:extLst>
              <a:ext uri="{FF2B5EF4-FFF2-40B4-BE49-F238E27FC236}">
                <a16:creationId xmlns:a16="http://schemas.microsoft.com/office/drawing/2014/main" id="{29CC2B5D-DC35-D80C-CED8-9B7C0CBABD63}"/>
              </a:ext>
            </a:extLst>
          </p:cNvPr>
          <p:cNvPicPr>
            <a:picLocks noGrp="1" noChangeAspect="1"/>
          </p:cNvPicPr>
          <p:nvPr>
            <p:ph sz="half" idx="2"/>
          </p:nvPr>
        </p:nvPicPr>
        <p:blipFill>
          <a:blip r:embed="rId2"/>
          <a:stretch>
            <a:fillRect/>
          </a:stretch>
        </p:blipFill>
        <p:spPr>
          <a:xfrm>
            <a:off x="178131" y="546264"/>
            <a:ext cx="11435938" cy="6127667"/>
          </a:xfrm>
          <a:prstGeom prst="rect">
            <a:avLst/>
          </a:prstGeom>
        </p:spPr>
      </p:pic>
    </p:spTree>
    <p:extLst>
      <p:ext uri="{BB962C8B-B14F-4D97-AF65-F5344CB8AC3E}">
        <p14:creationId xmlns:p14="http://schemas.microsoft.com/office/powerpoint/2010/main" val="32510181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F9BE854E-0E2E-364D-D183-39527D8F6534}"/>
              </a:ext>
            </a:extLst>
          </p:cNvPr>
          <p:cNvSpPr/>
          <p:nvPr/>
        </p:nvSpPr>
        <p:spPr>
          <a:xfrm>
            <a:off x="7920842" y="251311"/>
            <a:ext cx="3384467" cy="6006985"/>
          </a:xfrm>
          <a:prstGeom prst="r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79C41837-984E-FCE4-653F-99F5CECC0352}"/>
              </a:ext>
            </a:extLst>
          </p:cNvPr>
          <p:cNvSpPr>
            <a:spLocks noGrp="1"/>
          </p:cNvSpPr>
          <p:nvPr>
            <p:ph type="title"/>
          </p:nvPr>
        </p:nvSpPr>
        <p:spPr>
          <a:xfrm>
            <a:off x="212432" y="884982"/>
            <a:ext cx="7916606" cy="979204"/>
          </a:xfrm>
        </p:spPr>
        <p:txBody>
          <a:bodyPr/>
          <a:lstStyle/>
          <a:p>
            <a:r>
              <a:rPr lang="en-US" b="1" spc="0" dirty="0">
                <a:latin typeface="Georgia Pro Cond Black" panose="02040A06050405020203" pitchFamily="18" charset="0"/>
                <a:cs typeface="Times New Roman" panose="02020603050405020304" pitchFamily="18" charset="0"/>
              </a:rPr>
              <a:t>HYPERPARAMETER AND CROSS VALIDATION</a:t>
            </a:r>
            <a:endParaRPr lang="en-GB" spc="0" dirty="0">
              <a:latin typeface="Georgia Pro Cond Black" panose="02040A06050405020203" pitchFamily="18" charset="0"/>
            </a:endParaRPr>
          </a:p>
        </p:txBody>
      </p:sp>
      <p:sp>
        <p:nvSpPr>
          <p:cNvPr id="5" name="Text Placeholder 4" hidden="1">
            <a:extLst>
              <a:ext uri="{FF2B5EF4-FFF2-40B4-BE49-F238E27FC236}">
                <a16:creationId xmlns:a16="http://schemas.microsoft.com/office/drawing/2014/main" id="{9FB07EBB-23ED-A630-4631-3671A882BDC6}"/>
              </a:ext>
            </a:extLst>
          </p:cNvPr>
          <p:cNvSpPr>
            <a:spLocks noGrp="1"/>
          </p:cNvSpPr>
          <p:nvPr>
            <p:ph type="body" sz="quarter" idx="13"/>
          </p:nvPr>
        </p:nvSpPr>
        <p:spPr>
          <a:xfrm>
            <a:off x="8352926" y="640229"/>
            <a:ext cx="3146977" cy="5577542"/>
          </a:xfrm>
        </p:spPr>
        <p:txBody>
          <a:bodyPr/>
          <a:lstStyle/>
          <a:p>
            <a:endParaRPr lang="en-GB" dirty="0"/>
          </a:p>
        </p:txBody>
      </p:sp>
      <p:pic>
        <p:nvPicPr>
          <p:cNvPr id="11" name="Picture Placeholder 10">
            <a:extLst>
              <a:ext uri="{FF2B5EF4-FFF2-40B4-BE49-F238E27FC236}">
                <a16:creationId xmlns:a16="http://schemas.microsoft.com/office/drawing/2014/main" id="{1F114B38-4165-1FF5-D039-E9795FEC45E8}"/>
              </a:ext>
            </a:extLst>
          </p:cNvPr>
          <p:cNvPicPr>
            <a:picLocks noGrp="1" noChangeAspect="1"/>
          </p:cNvPicPr>
          <p:nvPr>
            <p:ph type="pic" sz="quarter" idx="12"/>
          </p:nvPr>
        </p:nvPicPr>
        <p:blipFill>
          <a:blip r:embed="rId2"/>
          <a:srcRect l="6346" r="6346"/>
          <a:stretch>
            <a:fillRect/>
          </a:stretch>
        </p:blipFill>
        <p:spPr>
          <a:xfrm>
            <a:off x="8340936" y="984881"/>
            <a:ext cx="3118494" cy="4888238"/>
          </a:xfrm>
        </p:spPr>
      </p:pic>
      <p:sp>
        <p:nvSpPr>
          <p:cNvPr id="6" name="Text Placeholder 5" hidden="1">
            <a:extLst>
              <a:ext uri="{FF2B5EF4-FFF2-40B4-BE49-F238E27FC236}">
                <a16:creationId xmlns:a16="http://schemas.microsoft.com/office/drawing/2014/main" id="{A0B42243-8946-48A2-5224-B9B6AEBDE0F6}"/>
              </a:ext>
            </a:extLst>
          </p:cNvPr>
          <p:cNvSpPr>
            <a:spLocks noGrp="1"/>
          </p:cNvSpPr>
          <p:nvPr>
            <p:ph type="body" sz="quarter" idx="14"/>
          </p:nvPr>
        </p:nvSpPr>
        <p:spPr/>
        <p:txBody>
          <a:bodyPr/>
          <a:lstStyle/>
          <a:p>
            <a:endParaRPr lang="en-GB" dirty="0"/>
          </a:p>
        </p:txBody>
      </p:sp>
      <p:sp>
        <p:nvSpPr>
          <p:cNvPr id="7" name="Footer Placeholder 6" hidden="1">
            <a:extLst>
              <a:ext uri="{FF2B5EF4-FFF2-40B4-BE49-F238E27FC236}">
                <a16:creationId xmlns:a16="http://schemas.microsoft.com/office/drawing/2014/main" id="{E9572437-CB5B-270A-6666-EB5BD2081C27}"/>
              </a:ext>
            </a:extLst>
          </p:cNvPr>
          <p:cNvSpPr>
            <a:spLocks noGrp="1"/>
          </p:cNvSpPr>
          <p:nvPr>
            <p:ph type="ftr" sz="quarter" idx="10"/>
          </p:nvPr>
        </p:nvSpPr>
        <p:spPr/>
        <p:txBody>
          <a:bodyPr/>
          <a:lstStyle/>
          <a:p>
            <a:r>
              <a:rPr lang="en-US"/>
              <a:t>Presentation Title</a:t>
            </a:r>
            <a:endParaRPr lang="en-US" dirty="0"/>
          </a:p>
        </p:txBody>
      </p:sp>
      <p:sp>
        <p:nvSpPr>
          <p:cNvPr id="8" name="Slide Number Placeholder 7" hidden="1">
            <a:extLst>
              <a:ext uri="{FF2B5EF4-FFF2-40B4-BE49-F238E27FC236}">
                <a16:creationId xmlns:a16="http://schemas.microsoft.com/office/drawing/2014/main" id="{623A8798-1844-D64D-5E54-65F4659D53B1}"/>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
        <p:nvSpPr>
          <p:cNvPr id="3" name="Text Placeholder 2">
            <a:extLst>
              <a:ext uri="{FF2B5EF4-FFF2-40B4-BE49-F238E27FC236}">
                <a16:creationId xmlns:a16="http://schemas.microsoft.com/office/drawing/2014/main" id="{4889BA2E-E074-3FD8-94FE-ECF2B5053335}"/>
              </a:ext>
            </a:extLst>
          </p:cNvPr>
          <p:cNvSpPr>
            <a:spLocks noGrp="1"/>
          </p:cNvSpPr>
          <p:nvPr>
            <p:ph type="body" idx="1"/>
          </p:nvPr>
        </p:nvSpPr>
        <p:spPr>
          <a:xfrm>
            <a:off x="212432" y="1864186"/>
            <a:ext cx="7184570" cy="3568139"/>
          </a:xfrm>
        </p:spPr>
        <p:txBody>
          <a:bodyPr/>
          <a:lstStyle/>
          <a:p>
            <a:r>
              <a:rPr lang="en-GB" sz="1600" dirty="0">
                <a:latin typeface="Times New Roman" panose="02020603050405020304" pitchFamily="18" charset="0"/>
                <a:ea typeface="Tahoma" panose="020B0604030504040204" pitchFamily="34" charset="0"/>
                <a:cs typeface="Times New Roman" panose="02020603050405020304" pitchFamily="18" charset="0"/>
              </a:rPr>
              <a:t>We employed hyperparameter tuning using </a:t>
            </a:r>
            <a:r>
              <a:rPr lang="en-GB" sz="1600" dirty="0" err="1">
                <a:latin typeface="Times New Roman" panose="02020603050405020304" pitchFamily="18" charset="0"/>
                <a:ea typeface="Tahoma" panose="020B0604030504040204" pitchFamily="34" charset="0"/>
                <a:cs typeface="Times New Roman" panose="02020603050405020304" pitchFamily="18" charset="0"/>
              </a:rPr>
              <a:t>GridSearchCV</a:t>
            </a:r>
            <a:r>
              <a:rPr lang="en-GB" sz="1600" dirty="0">
                <a:latin typeface="Times New Roman" panose="02020603050405020304" pitchFamily="18" charset="0"/>
                <a:ea typeface="Tahoma" panose="020B0604030504040204" pitchFamily="34" charset="0"/>
                <a:cs typeface="Times New Roman" panose="02020603050405020304" pitchFamily="18" charset="0"/>
              </a:rPr>
              <a:t> along with cross-validation to find the best combination of hyperparameters.</a:t>
            </a:r>
          </a:p>
          <a:p>
            <a:r>
              <a:rPr lang="en-GB" sz="1600" dirty="0">
                <a:latin typeface="Times New Roman" panose="02020603050405020304" pitchFamily="18" charset="0"/>
                <a:ea typeface="Tahoma" panose="020B0604030504040204" pitchFamily="34" charset="0"/>
                <a:cs typeface="Times New Roman" panose="02020603050405020304" pitchFamily="18" charset="0"/>
              </a:rPr>
              <a:t> The best hyperparameters for the Gradient Boosting Regressor were found to be a learning rate at 0.05, number of estimators at 100, maximum depth at 5, and minimum samples per leaf at 4. The best R-squared score achieved during cross-validation was 0.6307, indicating a good fit of the model to the training data. </a:t>
            </a:r>
          </a:p>
          <a:p>
            <a:r>
              <a:rPr lang="en-GB" sz="1600" dirty="0">
                <a:latin typeface="Times New Roman" panose="02020603050405020304" pitchFamily="18" charset="0"/>
                <a:ea typeface="Tahoma" panose="020B0604030504040204" pitchFamily="34" charset="0"/>
                <a:cs typeface="Times New Roman" panose="02020603050405020304" pitchFamily="18" charset="0"/>
              </a:rPr>
              <a:t>The model was evaluated on the test set using an R-squared of 0.6552 and a Mean Squared Error of 1742594144026.4756. Finally, we made predictions on new data using the optimized model. </a:t>
            </a:r>
          </a:p>
          <a:p>
            <a:endParaRPr lang="en-GB" dirty="0"/>
          </a:p>
        </p:txBody>
      </p:sp>
    </p:spTree>
    <p:extLst>
      <p:ext uri="{BB962C8B-B14F-4D97-AF65-F5344CB8AC3E}">
        <p14:creationId xmlns:p14="http://schemas.microsoft.com/office/powerpoint/2010/main" val="8030046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1892-8C82-9F89-D9CD-8C013215A074}"/>
              </a:ext>
            </a:extLst>
          </p:cNvPr>
          <p:cNvSpPr>
            <a:spLocks noGrp="1"/>
          </p:cNvSpPr>
          <p:nvPr>
            <p:ph type="title"/>
          </p:nvPr>
        </p:nvSpPr>
        <p:spPr>
          <a:xfrm>
            <a:off x="850168" y="351835"/>
            <a:ext cx="10122632" cy="652054"/>
          </a:xfrm>
        </p:spPr>
        <p:txBody>
          <a:bodyPr/>
          <a:lstStyle/>
          <a:p>
            <a:r>
              <a:rPr lang="en-GB" b="1" i="0" dirty="0">
                <a:solidFill>
                  <a:schemeClr val="bg2">
                    <a:lumMod val="10000"/>
                  </a:schemeClr>
                </a:solidFill>
                <a:effectLst/>
                <a:latin typeface="Georgia Pro Cond Black" panose="02040A06050405020203" pitchFamily="18" charset="0"/>
              </a:rPr>
              <a:t>Pre-Hyperparameter Tuning Model Summary</a:t>
            </a:r>
            <a:endParaRPr lang="en-GB" dirty="0"/>
          </a:p>
        </p:txBody>
      </p:sp>
      <p:sp>
        <p:nvSpPr>
          <p:cNvPr id="4" name="Footer Placeholder 3" hidden="1">
            <a:extLst>
              <a:ext uri="{FF2B5EF4-FFF2-40B4-BE49-F238E27FC236}">
                <a16:creationId xmlns:a16="http://schemas.microsoft.com/office/drawing/2014/main" id="{6EB7618D-8AF1-4F9E-80A6-B9BB3BD2BD6E}"/>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CFE93B33-A307-4ECF-2812-7A492090DE4C}"/>
              </a:ext>
            </a:extLst>
          </p:cNvPr>
          <p:cNvSpPr>
            <a:spLocks noGrp="1"/>
          </p:cNvSpPr>
          <p:nvPr>
            <p:ph type="sldNum" sz="quarter" idx="11"/>
          </p:nvPr>
        </p:nvSpPr>
        <p:spPr/>
        <p:txBody>
          <a:bodyPr/>
          <a:lstStyle/>
          <a:p>
            <a:fld id="{09A01C0A-2BB6-49E7-91A3-DCB9F9F59583}" type="slidenum">
              <a:rPr lang="en-US" smtClean="0"/>
              <a:pPr/>
              <a:t>23</a:t>
            </a:fld>
            <a:endParaRPr lang="en-US" dirty="0"/>
          </a:p>
        </p:txBody>
      </p:sp>
      <p:pic>
        <p:nvPicPr>
          <p:cNvPr id="7" name="Content Placeholder 6">
            <a:extLst>
              <a:ext uri="{FF2B5EF4-FFF2-40B4-BE49-F238E27FC236}">
                <a16:creationId xmlns:a16="http://schemas.microsoft.com/office/drawing/2014/main" id="{0447332D-A0A9-7504-2D1B-25CA987B9B63}"/>
              </a:ext>
            </a:extLst>
          </p:cNvPr>
          <p:cNvPicPr>
            <a:picLocks noGrp="1" noChangeAspect="1"/>
          </p:cNvPicPr>
          <p:nvPr>
            <p:ph sz="half" idx="2"/>
          </p:nvPr>
        </p:nvPicPr>
        <p:blipFill>
          <a:blip r:embed="rId2"/>
          <a:stretch>
            <a:fillRect/>
          </a:stretch>
        </p:blipFill>
        <p:spPr>
          <a:xfrm>
            <a:off x="154379" y="1548077"/>
            <a:ext cx="11200725" cy="2188359"/>
          </a:xfrm>
        </p:spPr>
      </p:pic>
      <p:sp>
        <p:nvSpPr>
          <p:cNvPr id="17" name="Flowchart: Connector 16">
            <a:extLst>
              <a:ext uri="{FF2B5EF4-FFF2-40B4-BE49-F238E27FC236}">
                <a16:creationId xmlns:a16="http://schemas.microsoft.com/office/drawing/2014/main" id="{A80AE88B-60BB-AAF0-C478-9891C19B5120}"/>
              </a:ext>
            </a:extLst>
          </p:cNvPr>
          <p:cNvSpPr/>
          <p:nvPr/>
        </p:nvSpPr>
        <p:spPr>
          <a:xfrm>
            <a:off x="8949013" y="4545014"/>
            <a:ext cx="2406091" cy="2069542"/>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20" name="Graphic 19" descr="Bar graph with downward trend with solid fill">
            <a:extLst>
              <a:ext uri="{FF2B5EF4-FFF2-40B4-BE49-F238E27FC236}">
                <a16:creationId xmlns:a16="http://schemas.microsoft.com/office/drawing/2014/main" id="{6BAE71C3-DD0E-09BD-526D-574280D54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4352" y="4599209"/>
            <a:ext cx="2300751" cy="1961151"/>
          </a:xfrm>
          <a:prstGeom prst="rect">
            <a:avLst/>
          </a:prstGeom>
        </p:spPr>
      </p:pic>
    </p:spTree>
    <p:extLst>
      <p:ext uri="{BB962C8B-B14F-4D97-AF65-F5344CB8AC3E}">
        <p14:creationId xmlns:p14="http://schemas.microsoft.com/office/powerpoint/2010/main" val="35230843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2F6A-02D1-EB02-029C-073708857C91}"/>
              </a:ext>
            </a:extLst>
          </p:cNvPr>
          <p:cNvSpPr>
            <a:spLocks noGrp="1"/>
          </p:cNvSpPr>
          <p:nvPr>
            <p:ph type="title"/>
          </p:nvPr>
        </p:nvSpPr>
        <p:spPr>
          <a:xfrm>
            <a:off x="567025" y="436914"/>
            <a:ext cx="10692648" cy="652054"/>
          </a:xfrm>
        </p:spPr>
        <p:txBody>
          <a:bodyPr/>
          <a:lstStyle/>
          <a:p>
            <a:r>
              <a:rPr lang="en-GB" b="0" i="0" dirty="0">
                <a:solidFill>
                  <a:schemeClr val="bg2">
                    <a:lumMod val="10000"/>
                  </a:schemeClr>
                </a:solidFill>
                <a:effectLst/>
                <a:latin typeface="Georgia Pro Cond Black" panose="02040A06050405020203" pitchFamily="18" charset="0"/>
              </a:rPr>
              <a:t>Post-Hyperparameter Tuning Model Performance Summary</a:t>
            </a:r>
            <a:endParaRPr lang="en-GB" dirty="0">
              <a:solidFill>
                <a:schemeClr val="bg2">
                  <a:lumMod val="10000"/>
                </a:schemeClr>
              </a:solidFill>
              <a:latin typeface="Georgia Pro Cond Black" panose="02040A06050405020203" pitchFamily="18" charset="0"/>
            </a:endParaRPr>
          </a:p>
        </p:txBody>
      </p:sp>
      <p:sp>
        <p:nvSpPr>
          <p:cNvPr id="4" name="Footer Placeholder 3" hidden="1">
            <a:extLst>
              <a:ext uri="{FF2B5EF4-FFF2-40B4-BE49-F238E27FC236}">
                <a16:creationId xmlns:a16="http://schemas.microsoft.com/office/drawing/2014/main" id="{86D34B92-CA93-152F-18FC-CE78238DBD9B}"/>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DC983634-F3AB-8254-6B95-8429A14F42B1}"/>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
        <p:nvSpPr>
          <p:cNvPr id="13" name="Flowchart: Connector 12">
            <a:extLst>
              <a:ext uri="{FF2B5EF4-FFF2-40B4-BE49-F238E27FC236}">
                <a16:creationId xmlns:a16="http://schemas.microsoft.com/office/drawing/2014/main" id="{DB797F07-0858-08D8-ECD4-72421080AC5E}"/>
              </a:ext>
            </a:extLst>
          </p:cNvPr>
          <p:cNvSpPr/>
          <p:nvPr/>
        </p:nvSpPr>
        <p:spPr>
          <a:xfrm>
            <a:off x="9184225" y="4628141"/>
            <a:ext cx="2406091" cy="2069542"/>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2" name="Graphic 11" descr="Bar graph with downward trend with solid fill">
            <a:extLst>
              <a:ext uri="{FF2B5EF4-FFF2-40B4-BE49-F238E27FC236}">
                <a16:creationId xmlns:a16="http://schemas.microsoft.com/office/drawing/2014/main" id="{AE561668-7BD7-A53F-4C31-0D692969D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9565" y="4693455"/>
            <a:ext cx="2195410" cy="1938914"/>
          </a:xfrm>
          <a:prstGeom prst="rect">
            <a:avLst/>
          </a:prstGeom>
        </p:spPr>
      </p:pic>
      <p:pic>
        <p:nvPicPr>
          <p:cNvPr id="8" name="Content Placeholder 7">
            <a:extLst>
              <a:ext uri="{FF2B5EF4-FFF2-40B4-BE49-F238E27FC236}">
                <a16:creationId xmlns:a16="http://schemas.microsoft.com/office/drawing/2014/main" id="{29BF6256-F669-3CAD-5BBA-7F0A02B4B49D}"/>
              </a:ext>
            </a:extLst>
          </p:cNvPr>
          <p:cNvPicPr>
            <a:picLocks noGrp="1" noChangeAspect="1"/>
          </p:cNvPicPr>
          <p:nvPr>
            <p:ph sz="half" idx="2"/>
          </p:nvPr>
        </p:nvPicPr>
        <p:blipFill>
          <a:blip r:embed="rId4"/>
          <a:stretch>
            <a:fillRect/>
          </a:stretch>
        </p:blipFill>
        <p:spPr>
          <a:xfrm>
            <a:off x="322815" y="1586165"/>
            <a:ext cx="11181067" cy="2356444"/>
          </a:xfrm>
        </p:spPr>
      </p:pic>
    </p:spTree>
    <p:extLst>
      <p:ext uri="{BB962C8B-B14F-4D97-AF65-F5344CB8AC3E}">
        <p14:creationId xmlns:p14="http://schemas.microsoft.com/office/powerpoint/2010/main" val="40602029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2F6A-02D1-EB02-029C-073708857C91}"/>
              </a:ext>
            </a:extLst>
          </p:cNvPr>
          <p:cNvSpPr>
            <a:spLocks noGrp="1"/>
          </p:cNvSpPr>
          <p:nvPr>
            <p:ph type="title"/>
          </p:nvPr>
        </p:nvSpPr>
        <p:spPr>
          <a:xfrm>
            <a:off x="567025" y="436914"/>
            <a:ext cx="10692648" cy="652054"/>
          </a:xfrm>
        </p:spPr>
        <p:txBody>
          <a:bodyPr/>
          <a:lstStyle/>
          <a:p>
            <a:r>
              <a:rPr lang="en-GB" b="0" i="0" dirty="0">
                <a:solidFill>
                  <a:schemeClr val="bg2">
                    <a:lumMod val="10000"/>
                  </a:schemeClr>
                </a:solidFill>
                <a:effectLst/>
                <a:latin typeface="Georgia Pro Cond Black" panose="02040A06050405020203" pitchFamily="18" charset="0"/>
              </a:rPr>
              <a:t>Model Implementation in Existing Data(Top 5 Rows)</a:t>
            </a:r>
            <a:endParaRPr lang="en-GB" dirty="0">
              <a:solidFill>
                <a:schemeClr val="bg2">
                  <a:lumMod val="10000"/>
                </a:schemeClr>
              </a:solidFill>
              <a:latin typeface="Georgia Pro Cond Black" panose="02040A06050405020203" pitchFamily="18" charset="0"/>
            </a:endParaRPr>
          </a:p>
        </p:txBody>
      </p:sp>
      <p:sp>
        <p:nvSpPr>
          <p:cNvPr id="4" name="Footer Placeholder 3" hidden="1">
            <a:extLst>
              <a:ext uri="{FF2B5EF4-FFF2-40B4-BE49-F238E27FC236}">
                <a16:creationId xmlns:a16="http://schemas.microsoft.com/office/drawing/2014/main" id="{86D34B92-CA93-152F-18FC-CE78238DBD9B}"/>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DC983634-F3AB-8254-6B95-8429A14F42B1}"/>
              </a:ext>
            </a:extLst>
          </p:cNvPr>
          <p:cNvSpPr>
            <a:spLocks noGrp="1"/>
          </p:cNvSpPr>
          <p:nvPr>
            <p:ph type="sldNum" sz="quarter" idx="11"/>
          </p:nvPr>
        </p:nvSpPr>
        <p:spPr/>
        <p:txBody>
          <a:bodyPr/>
          <a:lstStyle/>
          <a:p>
            <a:fld id="{09A01C0A-2BB6-49E7-91A3-DCB9F9F59583}" type="slidenum">
              <a:rPr lang="en-US" smtClean="0"/>
              <a:pPr/>
              <a:t>25</a:t>
            </a:fld>
            <a:endParaRPr lang="en-US" dirty="0"/>
          </a:p>
        </p:txBody>
      </p:sp>
      <p:sp>
        <p:nvSpPr>
          <p:cNvPr id="13" name="Flowchart: Connector 12">
            <a:extLst>
              <a:ext uri="{FF2B5EF4-FFF2-40B4-BE49-F238E27FC236}">
                <a16:creationId xmlns:a16="http://schemas.microsoft.com/office/drawing/2014/main" id="{DB797F07-0858-08D8-ECD4-72421080AC5E}"/>
              </a:ext>
            </a:extLst>
          </p:cNvPr>
          <p:cNvSpPr/>
          <p:nvPr/>
        </p:nvSpPr>
        <p:spPr>
          <a:xfrm>
            <a:off x="9184225" y="4628141"/>
            <a:ext cx="2406091" cy="2069542"/>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2" name="Graphic 11" descr="Bar graph with downward trend with solid fill">
            <a:extLst>
              <a:ext uri="{FF2B5EF4-FFF2-40B4-BE49-F238E27FC236}">
                <a16:creationId xmlns:a16="http://schemas.microsoft.com/office/drawing/2014/main" id="{AE561668-7BD7-A53F-4C31-0D692969D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9565" y="4693455"/>
            <a:ext cx="2195410" cy="1938914"/>
          </a:xfrm>
          <a:prstGeom prst="rect">
            <a:avLst/>
          </a:prstGeom>
        </p:spPr>
      </p:pic>
      <p:graphicFrame>
        <p:nvGraphicFramePr>
          <p:cNvPr id="7" name="Content Placeholder 6">
            <a:extLst>
              <a:ext uri="{FF2B5EF4-FFF2-40B4-BE49-F238E27FC236}">
                <a16:creationId xmlns:a16="http://schemas.microsoft.com/office/drawing/2014/main" id="{DCE55A06-7371-AEA4-585A-7A604FAFD816}"/>
              </a:ext>
            </a:extLst>
          </p:cNvPr>
          <p:cNvGraphicFramePr>
            <a:graphicFrameLocks noGrp="1"/>
          </p:cNvGraphicFramePr>
          <p:nvPr>
            <p:ph sz="half" idx="2"/>
            <p:extLst>
              <p:ext uri="{D42A27DB-BD31-4B8C-83A1-F6EECF244321}">
                <p14:modId xmlns:p14="http://schemas.microsoft.com/office/powerpoint/2010/main" val="452338607"/>
              </p:ext>
            </p:extLst>
          </p:nvPr>
        </p:nvGraphicFramePr>
        <p:xfrm>
          <a:off x="707025" y="1574799"/>
          <a:ext cx="10426549" cy="2876622"/>
        </p:xfrm>
        <a:graphic>
          <a:graphicData uri="http://schemas.openxmlformats.org/drawingml/2006/table">
            <a:tbl>
              <a:tblPr firstRow="1" bandRow="1">
                <a:tableStyleId>{5C22544A-7EE6-4342-B048-85BDC9FD1C3A}</a:tableStyleId>
              </a:tblPr>
              <a:tblGrid>
                <a:gridCol w="1871520">
                  <a:extLst>
                    <a:ext uri="{9D8B030D-6E8A-4147-A177-3AD203B41FA5}">
                      <a16:colId xmlns:a16="http://schemas.microsoft.com/office/drawing/2014/main" val="2182795571"/>
                    </a:ext>
                  </a:extLst>
                </a:gridCol>
                <a:gridCol w="2539791">
                  <a:extLst>
                    <a:ext uri="{9D8B030D-6E8A-4147-A177-3AD203B41FA5}">
                      <a16:colId xmlns:a16="http://schemas.microsoft.com/office/drawing/2014/main" val="1672480074"/>
                    </a:ext>
                  </a:extLst>
                </a:gridCol>
                <a:gridCol w="2750108">
                  <a:extLst>
                    <a:ext uri="{9D8B030D-6E8A-4147-A177-3AD203B41FA5}">
                      <a16:colId xmlns:a16="http://schemas.microsoft.com/office/drawing/2014/main" val="2781064995"/>
                    </a:ext>
                  </a:extLst>
                </a:gridCol>
                <a:gridCol w="3265130">
                  <a:extLst>
                    <a:ext uri="{9D8B030D-6E8A-4147-A177-3AD203B41FA5}">
                      <a16:colId xmlns:a16="http://schemas.microsoft.com/office/drawing/2014/main" val="288548720"/>
                    </a:ext>
                  </a:extLst>
                </a:gridCol>
              </a:tblGrid>
              <a:tr h="738197">
                <a:tc>
                  <a:txBody>
                    <a:bodyPr/>
                    <a:lstStyle/>
                    <a:p>
                      <a:pPr algn="ctr"/>
                      <a:r>
                        <a:rPr lang="en-US" dirty="0"/>
                        <a:t>Data Type</a:t>
                      </a:r>
                    </a:p>
                  </a:txBody>
                  <a:tcPr/>
                </a:tc>
                <a:tc>
                  <a:txBody>
                    <a:bodyPr/>
                    <a:lstStyle/>
                    <a:p>
                      <a:pPr algn="ctr"/>
                      <a:r>
                        <a:rPr lang="en-US" dirty="0"/>
                        <a:t>Actual Price ($)</a:t>
                      </a:r>
                    </a:p>
                  </a:txBody>
                  <a:tcPr/>
                </a:tc>
                <a:tc>
                  <a:txBody>
                    <a:bodyPr/>
                    <a:lstStyle/>
                    <a:p>
                      <a:pPr algn="ctr"/>
                      <a:r>
                        <a:rPr lang="en-US" dirty="0"/>
                        <a:t>Predicted Price ($)</a:t>
                      </a:r>
                    </a:p>
                  </a:txBody>
                  <a:tcPr/>
                </a:tc>
                <a:tc>
                  <a:txBody>
                    <a:bodyPr/>
                    <a:lstStyle/>
                    <a:p>
                      <a:pPr algn="ctr"/>
                      <a:r>
                        <a:rPr lang="en-US" dirty="0"/>
                        <a:t>Difference In Prices ($)</a:t>
                      </a:r>
                    </a:p>
                  </a:txBody>
                  <a:tcPr/>
                </a:tc>
                <a:extLst>
                  <a:ext uri="{0D108BD9-81ED-4DB2-BD59-A6C34878D82A}">
                    <a16:rowId xmlns:a16="http://schemas.microsoft.com/office/drawing/2014/main" val="1865036449"/>
                  </a:ext>
                </a:extLst>
              </a:tr>
              <a:tr h="427685">
                <a:tc>
                  <a:txBody>
                    <a:bodyPr/>
                    <a:lstStyle/>
                    <a:p>
                      <a:pPr algn="ctr"/>
                      <a:r>
                        <a:rPr lang="en-US" dirty="0"/>
                        <a:t>Data 1</a:t>
                      </a:r>
                    </a:p>
                  </a:txBody>
                  <a:tcPr/>
                </a:tc>
                <a:tc>
                  <a:txBody>
                    <a:bodyPr/>
                    <a:lstStyle/>
                    <a:p>
                      <a:pPr algn="r"/>
                      <a:r>
                        <a:rPr lang="en-US" dirty="0"/>
                        <a:t>13,300,000</a:t>
                      </a:r>
                    </a:p>
                  </a:txBody>
                  <a:tcPr/>
                </a:tc>
                <a:tc>
                  <a:txBody>
                    <a:bodyPr/>
                    <a:lstStyle/>
                    <a:p>
                      <a:pPr algn="r"/>
                      <a:r>
                        <a:rPr lang="en-US" dirty="0"/>
                        <a:t>10,679,539</a:t>
                      </a:r>
                    </a:p>
                  </a:txBody>
                  <a:tcPr/>
                </a:tc>
                <a:tc>
                  <a:txBody>
                    <a:bodyPr/>
                    <a:lstStyle/>
                    <a:p>
                      <a:pPr algn="r"/>
                      <a:r>
                        <a:rPr lang="en-US" dirty="0"/>
                        <a:t>(2,620,461)</a:t>
                      </a:r>
                    </a:p>
                  </a:txBody>
                  <a:tcPr/>
                </a:tc>
                <a:extLst>
                  <a:ext uri="{0D108BD9-81ED-4DB2-BD59-A6C34878D82A}">
                    <a16:rowId xmlns:a16="http://schemas.microsoft.com/office/drawing/2014/main" val="3032869885"/>
                  </a:ext>
                </a:extLst>
              </a:tr>
              <a:tr h="427685">
                <a:tc>
                  <a:txBody>
                    <a:bodyPr/>
                    <a:lstStyle/>
                    <a:p>
                      <a:pPr algn="ctr"/>
                      <a:r>
                        <a:rPr lang="en-US" dirty="0"/>
                        <a:t>Data 2</a:t>
                      </a:r>
                    </a:p>
                  </a:txBody>
                  <a:tcPr/>
                </a:tc>
                <a:tc>
                  <a:txBody>
                    <a:bodyPr/>
                    <a:lstStyle/>
                    <a:p>
                      <a:pPr algn="r"/>
                      <a:r>
                        <a:rPr lang="en-US" dirty="0"/>
                        <a:t>12,250,000</a:t>
                      </a:r>
                    </a:p>
                  </a:txBody>
                  <a:tcPr/>
                </a:tc>
                <a:tc>
                  <a:txBody>
                    <a:bodyPr/>
                    <a:lstStyle/>
                    <a:p>
                      <a:pPr algn="r"/>
                      <a:r>
                        <a:rPr lang="en-US" dirty="0"/>
                        <a:t>11,142,564</a:t>
                      </a:r>
                    </a:p>
                  </a:txBody>
                  <a:tcPr/>
                </a:tc>
                <a:tc>
                  <a:txBody>
                    <a:bodyPr/>
                    <a:lstStyle/>
                    <a:p>
                      <a:pPr algn="r"/>
                      <a:r>
                        <a:rPr lang="en-US" dirty="0"/>
                        <a:t>(1,107,436)</a:t>
                      </a:r>
                    </a:p>
                  </a:txBody>
                  <a:tcPr/>
                </a:tc>
                <a:extLst>
                  <a:ext uri="{0D108BD9-81ED-4DB2-BD59-A6C34878D82A}">
                    <a16:rowId xmlns:a16="http://schemas.microsoft.com/office/drawing/2014/main" val="3089965167"/>
                  </a:ext>
                </a:extLst>
              </a:tr>
              <a:tr h="427685">
                <a:tc>
                  <a:txBody>
                    <a:bodyPr/>
                    <a:lstStyle/>
                    <a:p>
                      <a:pPr algn="ctr"/>
                      <a:r>
                        <a:rPr lang="en-US" dirty="0"/>
                        <a:t>Data 3</a:t>
                      </a:r>
                    </a:p>
                  </a:txBody>
                  <a:tcPr/>
                </a:tc>
                <a:tc>
                  <a:txBody>
                    <a:bodyPr/>
                    <a:lstStyle/>
                    <a:p>
                      <a:pPr algn="r"/>
                      <a:r>
                        <a:rPr lang="en-US" dirty="0"/>
                        <a:t>12,250,000</a:t>
                      </a:r>
                    </a:p>
                  </a:txBody>
                  <a:tcPr/>
                </a:tc>
                <a:tc>
                  <a:txBody>
                    <a:bodyPr/>
                    <a:lstStyle/>
                    <a:p>
                      <a:pPr algn="r"/>
                      <a:r>
                        <a:rPr lang="en-US" dirty="0"/>
                        <a:t>6,825,461</a:t>
                      </a:r>
                    </a:p>
                  </a:txBody>
                  <a:tcPr/>
                </a:tc>
                <a:tc>
                  <a:txBody>
                    <a:bodyPr/>
                    <a:lstStyle/>
                    <a:p>
                      <a:pPr algn="r"/>
                      <a:r>
                        <a:rPr lang="en-US" dirty="0"/>
                        <a:t>(5,424,539)</a:t>
                      </a:r>
                    </a:p>
                  </a:txBody>
                  <a:tcPr/>
                </a:tc>
                <a:extLst>
                  <a:ext uri="{0D108BD9-81ED-4DB2-BD59-A6C34878D82A}">
                    <a16:rowId xmlns:a16="http://schemas.microsoft.com/office/drawing/2014/main" val="1293270996"/>
                  </a:ext>
                </a:extLst>
              </a:tr>
              <a:tr h="427685">
                <a:tc>
                  <a:txBody>
                    <a:bodyPr/>
                    <a:lstStyle/>
                    <a:p>
                      <a:pPr algn="ctr"/>
                      <a:r>
                        <a:rPr lang="en-US" dirty="0"/>
                        <a:t>Data 4</a:t>
                      </a:r>
                    </a:p>
                  </a:txBody>
                  <a:tcPr/>
                </a:tc>
                <a:tc>
                  <a:txBody>
                    <a:bodyPr/>
                    <a:lstStyle/>
                    <a:p>
                      <a:pPr algn="r"/>
                      <a:r>
                        <a:rPr lang="en-US" dirty="0"/>
                        <a:t>12,215,000</a:t>
                      </a:r>
                    </a:p>
                  </a:txBody>
                  <a:tcPr/>
                </a:tc>
                <a:tc>
                  <a:txBody>
                    <a:bodyPr/>
                    <a:lstStyle/>
                    <a:p>
                      <a:pPr algn="r"/>
                      <a:r>
                        <a:rPr lang="en-US" dirty="0"/>
                        <a:t>11,290,257</a:t>
                      </a:r>
                    </a:p>
                  </a:txBody>
                  <a:tcPr/>
                </a:tc>
                <a:tc>
                  <a:txBody>
                    <a:bodyPr/>
                    <a:lstStyle/>
                    <a:p>
                      <a:pPr algn="r"/>
                      <a:r>
                        <a:rPr lang="en-US" dirty="0"/>
                        <a:t>(924,743)</a:t>
                      </a:r>
                    </a:p>
                  </a:txBody>
                  <a:tcPr/>
                </a:tc>
                <a:extLst>
                  <a:ext uri="{0D108BD9-81ED-4DB2-BD59-A6C34878D82A}">
                    <a16:rowId xmlns:a16="http://schemas.microsoft.com/office/drawing/2014/main" val="4002927693"/>
                  </a:ext>
                </a:extLst>
              </a:tr>
              <a:tr h="427685">
                <a:tc>
                  <a:txBody>
                    <a:bodyPr/>
                    <a:lstStyle/>
                    <a:p>
                      <a:pPr algn="ctr"/>
                      <a:r>
                        <a:rPr lang="en-US" dirty="0"/>
                        <a:t>Data 5</a:t>
                      </a:r>
                    </a:p>
                  </a:txBody>
                  <a:tcPr/>
                </a:tc>
                <a:tc>
                  <a:txBody>
                    <a:bodyPr/>
                    <a:lstStyle/>
                    <a:p>
                      <a:pPr algn="r"/>
                      <a:r>
                        <a:rPr lang="en-US" dirty="0"/>
                        <a:t>11,410,000</a:t>
                      </a:r>
                    </a:p>
                  </a:txBody>
                  <a:tcPr/>
                </a:tc>
                <a:tc>
                  <a:txBody>
                    <a:bodyPr/>
                    <a:lstStyle/>
                    <a:p>
                      <a:pPr algn="r"/>
                      <a:r>
                        <a:rPr lang="en-US" dirty="0"/>
                        <a:t>9,124,701</a:t>
                      </a:r>
                    </a:p>
                  </a:txBody>
                  <a:tcPr/>
                </a:tc>
                <a:tc>
                  <a:txBody>
                    <a:bodyPr/>
                    <a:lstStyle/>
                    <a:p>
                      <a:pPr algn="r"/>
                      <a:r>
                        <a:rPr lang="en-US" dirty="0"/>
                        <a:t>(2,285,299)</a:t>
                      </a:r>
                    </a:p>
                  </a:txBody>
                  <a:tcPr/>
                </a:tc>
                <a:extLst>
                  <a:ext uri="{0D108BD9-81ED-4DB2-BD59-A6C34878D82A}">
                    <a16:rowId xmlns:a16="http://schemas.microsoft.com/office/drawing/2014/main" val="2571262025"/>
                  </a:ext>
                </a:extLst>
              </a:tr>
            </a:tbl>
          </a:graphicData>
        </a:graphic>
      </p:graphicFrame>
    </p:spTree>
    <p:extLst>
      <p:ext uri="{BB962C8B-B14F-4D97-AF65-F5344CB8AC3E}">
        <p14:creationId xmlns:p14="http://schemas.microsoft.com/office/powerpoint/2010/main" val="59963627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13301" y="437214"/>
            <a:ext cx="5744335" cy="979204"/>
          </a:xfrm>
        </p:spPr>
        <p:txBody>
          <a:bodyPr/>
          <a:lstStyle/>
          <a:p>
            <a:r>
              <a:rPr lang="en-US" b="1" spc="0" dirty="0">
                <a:latin typeface="Georgia Pro Cond Black" panose="02040A06050405020203" pitchFamily="18" charset="0"/>
                <a:cs typeface="Times New Roman" panose="02020603050405020304" pitchFamily="18" charset="0"/>
              </a:rPr>
              <a:t>OBSERVATION</a:t>
            </a:r>
            <a:endParaRPr lang="en-US" spc="0" dirty="0">
              <a:latin typeface="Georgia Pro Cond Black" panose="02040A06050405020203" pitchFamily="18" charset="0"/>
            </a:endParaRP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313301" y="973778"/>
            <a:ext cx="6847520" cy="5522026"/>
          </a:xfrm>
        </p:spPr>
        <p:txBody>
          <a:bodyPr/>
          <a:lstStyle/>
          <a:p>
            <a:pPr algn="l" rtl="0"/>
            <a:r>
              <a:rPr lang="en-GB" i="0" dirty="0">
                <a:solidFill>
                  <a:srgbClr val="000000"/>
                </a:solidFill>
                <a:effectLst/>
                <a:latin typeface="Times New Roman" panose="02020603050405020304" pitchFamily="18" charset="0"/>
                <a:cs typeface="Times New Roman" panose="02020603050405020304" pitchFamily="18" charset="0"/>
              </a:rPr>
              <a:t>After running our trained model on five data points from the original dataset, we noticed a consistent trend: the original dataset consistently predicted higher house prices compared to our model's predictions. Despite using the same features, our model consistently estimated lower prices for the houses in all five scenarios.</a:t>
            </a:r>
          </a:p>
          <a:p>
            <a:pPr algn="l" rtl="0"/>
            <a:r>
              <a:rPr lang="en-GB" i="0" dirty="0">
                <a:solidFill>
                  <a:srgbClr val="000000"/>
                </a:solidFill>
                <a:effectLst/>
                <a:latin typeface="Times New Roman" panose="02020603050405020304" pitchFamily="18" charset="0"/>
                <a:cs typeface="Times New Roman" panose="02020603050405020304" pitchFamily="18" charset="0"/>
              </a:rPr>
              <a:t>This observation sheds light on potential discrepancies between the original dataset's pricing estimates and our model's predictions. While the original dataset may have provided inflated price estimates, our model's more conservative predictions could reflect a more accurate assessment of house values based on the provided features. This underscores the importance of thorough data analysis and model training to ensure accurate and reliable predictions in real-world applications.</a:t>
            </a:r>
          </a:p>
          <a:p>
            <a:endParaRPr lang="en-US" dirty="0"/>
          </a:p>
        </p:txBody>
      </p:sp>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7160821" y="2674087"/>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258537" y="5234010"/>
            <a:ext cx="192024" cy="1033272"/>
          </a:xfrm>
        </p:spPr>
        <p:txBody>
          <a:bodyPr/>
          <a:lstStyle/>
          <a:p>
            <a:endParaRPr lang="en-US" dirty="0"/>
          </a:p>
        </p:txBody>
      </p:sp>
      <p:sp>
        <p:nvSpPr>
          <p:cNvPr id="2" name="Footer Placeholder 1" hidden="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hidden="1">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26</a:t>
            </a:fld>
            <a:endParaRPr lang="en-US" dirty="0"/>
          </a:p>
        </p:txBody>
      </p:sp>
      <p:pic>
        <p:nvPicPr>
          <p:cNvPr id="13" name="Picture Placeholder 12">
            <a:extLst>
              <a:ext uri="{FF2B5EF4-FFF2-40B4-BE49-F238E27FC236}">
                <a16:creationId xmlns:a16="http://schemas.microsoft.com/office/drawing/2014/main" id="{ED3A5B1A-4709-1E29-8464-6ACF127CFD65}"/>
              </a:ext>
            </a:extLst>
          </p:cNvPr>
          <p:cNvPicPr>
            <a:picLocks noGrp="1" noChangeAspect="1"/>
          </p:cNvPicPr>
          <p:nvPr>
            <p:ph type="pic" sz="quarter" idx="12"/>
          </p:nvPr>
        </p:nvPicPr>
        <p:blipFill>
          <a:blip r:embed="rId3"/>
          <a:srcRect l="26718" r="26718"/>
          <a:stretch>
            <a:fillRect/>
          </a:stretch>
        </p:blipFill>
        <p:spPr>
          <a:xfrm>
            <a:off x="7694904" y="884982"/>
            <a:ext cx="3755657" cy="4975225"/>
          </a:xfrm>
        </p:spPr>
      </p:pic>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2E78-58E1-9F68-11AE-B2122238A218}"/>
              </a:ext>
            </a:extLst>
          </p:cNvPr>
          <p:cNvSpPr>
            <a:spLocks noGrp="1"/>
          </p:cNvSpPr>
          <p:nvPr>
            <p:ph type="title"/>
          </p:nvPr>
        </p:nvSpPr>
        <p:spPr>
          <a:xfrm>
            <a:off x="374226" y="228849"/>
            <a:ext cx="5744335" cy="979204"/>
          </a:xfrm>
        </p:spPr>
        <p:txBody>
          <a:bodyPr/>
          <a:lstStyle/>
          <a:p>
            <a:r>
              <a:rPr lang="en-US" b="1" spc="0" dirty="0">
                <a:latin typeface="Georgia Pro Cond Black" panose="02040A06050405020203" pitchFamily="18" charset="0"/>
                <a:cs typeface="Times New Roman" panose="02020603050405020304" pitchFamily="18" charset="0"/>
              </a:rPr>
              <a:t>CONCLUSION</a:t>
            </a:r>
            <a:endParaRPr lang="en-GB" spc="0" dirty="0">
              <a:latin typeface="Georgia Pro Cond Black" panose="02040A06050405020203" pitchFamily="18" charset="0"/>
            </a:endParaRPr>
          </a:p>
        </p:txBody>
      </p:sp>
      <p:sp>
        <p:nvSpPr>
          <p:cNvPr id="6" name="Text Placeholder 5">
            <a:extLst>
              <a:ext uri="{FF2B5EF4-FFF2-40B4-BE49-F238E27FC236}">
                <a16:creationId xmlns:a16="http://schemas.microsoft.com/office/drawing/2014/main" id="{77CF7F2A-3EF4-4319-AE74-04D8F4B86448}"/>
              </a:ext>
            </a:extLst>
          </p:cNvPr>
          <p:cNvSpPr>
            <a:spLocks noGrp="1"/>
          </p:cNvSpPr>
          <p:nvPr>
            <p:ph type="body" sz="quarter" idx="14"/>
          </p:nvPr>
        </p:nvSpPr>
        <p:spPr>
          <a:xfrm>
            <a:off x="11143095" y="51915"/>
            <a:ext cx="414907" cy="929441"/>
          </a:xfrm>
        </p:spPr>
        <p:txBody>
          <a:bodyPr/>
          <a:lstStyle/>
          <a:p>
            <a:endParaRPr lang="en-GB" dirty="0"/>
          </a:p>
        </p:txBody>
      </p:sp>
      <p:sp>
        <p:nvSpPr>
          <p:cNvPr id="7" name="Footer Placeholder 6" hidden="1">
            <a:extLst>
              <a:ext uri="{FF2B5EF4-FFF2-40B4-BE49-F238E27FC236}">
                <a16:creationId xmlns:a16="http://schemas.microsoft.com/office/drawing/2014/main" id="{22AF0DA3-C380-842A-6C16-540E99CDEFAA}"/>
              </a:ext>
            </a:extLst>
          </p:cNvPr>
          <p:cNvSpPr>
            <a:spLocks noGrp="1"/>
          </p:cNvSpPr>
          <p:nvPr>
            <p:ph type="ftr" sz="quarter" idx="10"/>
          </p:nvPr>
        </p:nvSpPr>
        <p:spPr/>
        <p:txBody>
          <a:bodyPr/>
          <a:lstStyle/>
          <a:p>
            <a:r>
              <a:rPr lang="en-US" dirty="0"/>
              <a:t>Presentation Title</a:t>
            </a:r>
          </a:p>
        </p:txBody>
      </p:sp>
      <p:sp>
        <p:nvSpPr>
          <p:cNvPr id="8" name="Slide Number Placeholder 7" hidden="1">
            <a:extLst>
              <a:ext uri="{FF2B5EF4-FFF2-40B4-BE49-F238E27FC236}">
                <a16:creationId xmlns:a16="http://schemas.microsoft.com/office/drawing/2014/main" id="{43428739-23CC-3508-A15F-02711CFBE084}"/>
              </a:ext>
            </a:extLst>
          </p:cNvPr>
          <p:cNvSpPr>
            <a:spLocks noGrp="1"/>
          </p:cNvSpPr>
          <p:nvPr>
            <p:ph type="sldNum" sz="quarter" idx="11"/>
          </p:nvPr>
        </p:nvSpPr>
        <p:spPr/>
        <p:txBody>
          <a:bodyPr/>
          <a:lstStyle/>
          <a:p>
            <a:fld id="{09A01C0A-2BB6-49E7-91A3-DCB9F9F59583}" type="slidenum">
              <a:rPr lang="en-US" smtClean="0"/>
              <a:pPr/>
              <a:t>27</a:t>
            </a:fld>
            <a:endParaRPr lang="en-US" dirty="0"/>
          </a:p>
        </p:txBody>
      </p:sp>
      <p:pic>
        <p:nvPicPr>
          <p:cNvPr id="13" name="Picture 12">
            <a:extLst>
              <a:ext uri="{FF2B5EF4-FFF2-40B4-BE49-F238E27FC236}">
                <a16:creationId xmlns:a16="http://schemas.microsoft.com/office/drawing/2014/main" id="{3B6A3FA0-9E16-8349-2215-96F90E12D2C8}"/>
              </a:ext>
            </a:extLst>
          </p:cNvPr>
          <p:cNvPicPr>
            <a:picLocks noChangeAspect="1"/>
          </p:cNvPicPr>
          <p:nvPr/>
        </p:nvPicPr>
        <p:blipFill>
          <a:blip r:embed="rId2"/>
          <a:stretch>
            <a:fillRect/>
          </a:stretch>
        </p:blipFill>
        <p:spPr>
          <a:xfrm>
            <a:off x="176710" y="576657"/>
            <a:ext cx="9525" cy="6048375"/>
          </a:xfrm>
          <a:prstGeom prst="rect">
            <a:avLst/>
          </a:prstGeom>
        </p:spPr>
      </p:pic>
      <p:sp>
        <p:nvSpPr>
          <p:cNvPr id="9" name="Oval 8">
            <a:extLst>
              <a:ext uri="{FF2B5EF4-FFF2-40B4-BE49-F238E27FC236}">
                <a16:creationId xmlns:a16="http://schemas.microsoft.com/office/drawing/2014/main" id="{76F2D7E1-2C4B-7DC5-EB17-32EC0DE507EA}"/>
              </a:ext>
              <a:ext uri="{C183D7F6-B498-43B3-948B-1728B52AA6E4}">
                <adec:decorative xmlns:adec="http://schemas.microsoft.com/office/drawing/2017/decorative" val="1"/>
              </a:ext>
            </a:extLst>
          </p:cNvPr>
          <p:cNvSpPr/>
          <p:nvPr/>
        </p:nvSpPr>
        <p:spPr>
          <a:xfrm>
            <a:off x="65379" y="1005583"/>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17" name="Picture 16">
            <a:extLst>
              <a:ext uri="{FF2B5EF4-FFF2-40B4-BE49-F238E27FC236}">
                <a16:creationId xmlns:a16="http://schemas.microsoft.com/office/drawing/2014/main" id="{749D7356-857C-3CE9-1DB4-7508CB381F7B}"/>
              </a:ext>
            </a:extLst>
          </p:cNvPr>
          <p:cNvPicPr>
            <a:picLocks noChangeAspect="1"/>
          </p:cNvPicPr>
          <p:nvPr/>
        </p:nvPicPr>
        <p:blipFill>
          <a:blip r:embed="rId3"/>
          <a:stretch>
            <a:fillRect/>
          </a:stretch>
        </p:blipFill>
        <p:spPr>
          <a:xfrm>
            <a:off x="91714" y="3178525"/>
            <a:ext cx="200025" cy="200025"/>
          </a:xfrm>
          <a:prstGeom prst="rect">
            <a:avLst/>
          </a:prstGeom>
        </p:spPr>
      </p:pic>
      <p:pic>
        <p:nvPicPr>
          <p:cNvPr id="19" name="Picture 18">
            <a:extLst>
              <a:ext uri="{FF2B5EF4-FFF2-40B4-BE49-F238E27FC236}">
                <a16:creationId xmlns:a16="http://schemas.microsoft.com/office/drawing/2014/main" id="{D4BAF37E-3CCA-251C-4D31-A40E704A95E5}"/>
              </a:ext>
            </a:extLst>
          </p:cNvPr>
          <p:cNvPicPr>
            <a:picLocks noChangeAspect="1"/>
          </p:cNvPicPr>
          <p:nvPr/>
        </p:nvPicPr>
        <p:blipFill>
          <a:blip r:embed="rId3"/>
          <a:stretch>
            <a:fillRect/>
          </a:stretch>
        </p:blipFill>
        <p:spPr>
          <a:xfrm>
            <a:off x="88266" y="5002379"/>
            <a:ext cx="200025" cy="200025"/>
          </a:xfrm>
          <a:prstGeom prst="rect">
            <a:avLst/>
          </a:prstGeom>
        </p:spPr>
      </p:pic>
      <p:sp>
        <p:nvSpPr>
          <p:cNvPr id="3" name="Text Placeholder 2">
            <a:extLst>
              <a:ext uri="{FF2B5EF4-FFF2-40B4-BE49-F238E27FC236}">
                <a16:creationId xmlns:a16="http://schemas.microsoft.com/office/drawing/2014/main" id="{53D810B1-E38E-1E1E-5D8C-DB20B9CF1768}"/>
              </a:ext>
            </a:extLst>
          </p:cNvPr>
          <p:cNvSpPr>
            <a:spLocks noGrp="1"/>
          </p:cNvSpPr>
          <p:nvPr>
            <p:ph type="body" idx="1"/>
          </p:nvPr>
        </p:nvSpPr>
        <p:spPr>
          <a:xfrm>
            <a:off x="383751" y="876420"/>
            <a:ext cx="10874786" cy="5084993"/>
          </a:xfrm>
        </p:spPr>
        <p:txBody>
          <a:bodyPr/>
          <a:lstStyle/>
          <a:p>
            <a:pPr algn="l"/>
            <a:r>
              <a:rPr lang="en-GB" i="0" dirty="0">
                <a:solidFill>
                  <a:schemeClr val="bg2">
                    <a:lumMod val="10000"/>
                  </a:schemeClr>
                </a:solidFill>
                <a:effectLst/>
                <a:latin typeface="Times New Roman" panose="02020603050405020304" pitchFamily="18" charset="0"/>
                <a:cs typeface="Times New Roman" panose="02020603050405020304" pitchFamily="18" charset="0"/>
              </a:rPr>
              <a:t>This comprehensive study has effectively demonstrated the powerful capabilities of machine learning techniques in the realm of real estate pricing. Among the various models we evaluated, the Gradient Boosting Regression model stood out due to its superior predictive accuracy, achieving the highest R-squared score and the lowest Mean Squared Error. This model, alongside Bagging and Random Forest Regression, represents a significant advancement in our ability to provide accurate and reliable price forecasts.</a:t>
            </a:r>
          </a:p>
          <a:p>
            <a:pPr algn="l"/>
            <a:r>
              <a:rPr lang="en-GB" i="0" dirty="0">
                <a:solidFill>
                  <a:schemeClr val="bg2">
                    <a:lumMod val="10000"/>
                  </a:schemeClr>
                </a:solidFill>
                <a:effectLst/>
                <a:latin typeface="Times New Roman" panose="02020603050405020304" pitchFamily="18" charset="0"/>
                <a:cs typeface="Times New Roman" panose="02020603050405020304" pitchFamily="18" charset="0"/>
              </a:rPr>
              <a:t>Our findings not only highlight the potential for these models to assist real estate professionals, homeowners, and policymakers in making more informed decisions but also underscore the importance of continuous model refinement and tuning. Future research could explore the integration of additional predictive factors and the application of more advanced ensemble techniques to further enhance the accuracy and reliability of our predictions.</a:t>
            </a:r>
          </a:p>
          <a:p>
            <a:pPr algn="l"/>
            <a:r>
              <a:rPr lang="en-GB" i="0" dirty="0">
                <a:solidFill>
                  <a:schemeClr val="bg2">
                    <a:lumMod val="10000"/>
                  </a:schemeClr>
                </a:solidFill>
                <a:effectLst/>
                <a:latin typeface="Times New Roman" panose="02020603050405020304" pitchFamily="18" charset="0"/>
                <a:cs typeface="Times New Roman" panose="02020603050405020304" pitchFamily="18" charset="0"/>
              </a:rPr>
              <a:t>As we move forward, the iterative improvement of these models will be crucial in adapting to dynamic market conditions and in meeting the nuanced needs of various stakeholders in the real estate market. By pushing the boundaries of predictive analytics, we can hope to achieve not just more accurate pricing strategies but also a deeper understanding of the complex interplay of factors that drive real estate markets.</a:t>
            </a:r>
          </a:p>
          <a:p>
            <a:endParaRPr lang="en-GB" dirty="0"/>
          </a:p>
        </p:txBody>
      </p:sp>
      <p:pic>
        <p:nvPicPr>
          <p:cNvPr id="27" name="Graphic 26" descr="Presentation with bar chart with solid fill">
            <a:extLst>
              <a:ext uri="{FF2B5EF4-FFF2-40B4-BE49-F238E27FC236}">
                <a16:creationId xmlns:a16="http://schemas.microsoft.com/office/drawing/2014/main" id="{93922CE3-ED13-C47F-7476-06427E170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3349" y="0"/>
            <a:ext cx="914400" cy="1033272"/>
          </a:xfrm>
          <a:prstGeom prst="rect">
            <a:avLst/>
          </a:prstGeom>
        </p:spPr>
      </p:pic>
    </p:spTree>
    <p:extLst>
      <p:ext uri="{BB962C8B-B14F-4D97-AF65-F5344CB8AC3E}">
        <p14:creationId xmlns:p14="http://schemas.microsoft.com/office/powerpoint/2010/main" val="1989750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endParaRPr lang="en-US" dirty="0"/>
          </a:p>
          <a:p>
            <a:endParaRPr lang="en-US" dirty="0"/>
          </a:p>
        </p:txBody>
      </p:sp>
      <p:sp>
        <p:nvSpPr>
          <p:cNvPr id="3" name="Footer Placeholder 2" hidden="1">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hidden="1">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28</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b="1" spc="0" dirty="0">
                <a:latin typeface="Georgia Pro Cond Black" panose="02040A06050405020203" pitchFamily="18" charset="0"/>
                <a:cs typeface="Times New Roman" panose="02020603050405020304" pitchFamily="18" charset="0"/>
              </a:rPr>
              <a:t>Dataset DESCRIPTION</a:t>
            </a:r>
            <a:endParaRPr lang="en-US" spc="0" dirty="0">
              <a:solidFill>
                <a:schemeClr val="bg1"/>
              </a:solidFill>
              <a:latin typeface="Georgia Pro Cond Black" panose="02040A06050405020203" pitchFamily="18" charset="0"/>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1" y="1495703"/>
            <a:ext cx="12192001" cy="4126164"/>
          </a:xfrm>
        </p:spPr>
      </p:pic>
      <p:pic>
        <p:nvPicPr>
          <p:cNvPr id="5" name="Picture 4">
            <a:extLst>
              <a:ext uri="{FF2B5EF4-FFF2-40B4-BE49-F238E27FC236}">
                <a16:creationId xmlns:a16="http://schemas.microsoft.com/office/drawing/2014/main" id="{9CB2C1BB-5C47-6BC2-ECC3-49DC6D2B1679}"/>
              </a:ext>
            </a:extLst>
          </p:cNvPr>
          <p:cNvPicPr>
            <a:picLocks noChangeAspect="1"/>
          </p:cNvPicPr>
          <p:nvPr/>
        </p:nvPicPr>
        <p:blipFill>
          <a:blip r:embed="rId4"/>
          <a:stretch>
            <a:fillRect/>
          </a:stretch>
        </p:blipFill>
        <p:spPr>
          <a:xfrm>
            <a:off x="0" y="1810468"/>
            <a:ext cx="11992761" cy="3496634"/>
          </a:xfrm>
          <a:prstGeom prst="rect">
            <a:avLst/>
          </a:prstGeo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299768" y="5681927"/>
            <a:ext cx="11206104" cy="3662515"/>
          </a:xfrm>
        </p:spPr>
        <p:txBody>
          <a:bodyPr/>
          <a:lstStyle/>
          <a:p>
            <a:r>
              <a:rPr lang="en-US" sz="1800" dirty="0">
                <a:latin typeface="Times New Roman" panose="02020603050405020304" pitchFamily="18" charset="0"/>
                <a:ea typeface="Tahoma" panose="020B0604030504040204" pitchFamily="34" charset="0"/>
                <a:cs typeface="Times New Roman" panose="02020603050405020304" pitchFamily="18" charset="0"/>
              </a:rPr>
              <a:t>The ‘Housing.csv’ dataset features 545 observations across 13 features including area, number of bedrooms, and location.</a:t>
            </a:r>
          </a:p>
          <a:p>
            <a:endParaRPr lang="en-US" sz="2000"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1502080"/>
            <a:ext cx="6034216" cy="1439604"/>
          </a:xfrm>
        </p:spPr>
        <p:txBody>
          <a:bodyPr/>
          <a:lstStyle/>
          <a:p>
            <a:r>
              <a:rPr lang="en-US" sz="3600" b="1" spc="0" dirty="0">
                <a:latin typeface="Georgia Pro Cond Black" panose="02040A06050405020203" pitchFamily="18" charset="0"/>
                <a:cs typeface="Times New Roman" panose="02020603050405020304" pitchFamily="18" charset="0"/>
              </a:rPr>
              <a:t>DATA</a:t>
            </a:r>
            <a:r>
              <a:rPr lang="en-US" sz="3600" spc="0" dirty="0">
                <a:latin typeface="Georgia Pro Cond Black" panose="02040A06050405020203" pitchFamily="18" charset="0"/>
                <a:cs typeface="Times New Roman" panose="02020603050405020304" pitchFamily="18" charset="0"/>
              </a:rPr>
              <a:t> </a:t>
            </a:r>
            <a:r>
              <a:rPr lang="en-US" sz="3600" b="1" spc="0" dirty="0">
                <a:latin typeface="Georgia Pro Cond Black" panose="02040A06050405020203" pitchFamily="18" charset="0"/>
                <a:cs typeface="Times New Roman" panose="02020603050405020304" pitchFamily="18" charset="0"/>
              </a:rPr>
              <a:t>PREPARATION</a:t>
            </a:r>
            <a:endParaRPr lang="en-US" spc="0" dirty="0">
              <a:latin typeface="Georgia Pro Cond Black" panose="02040A06050405020203" pitchFamily="18" charset="0"/>
            </a:endParaRP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3062862"/>
            <a:ext cx="6034216" cy="1085641"/>
          </a:xfrm>
        </p:spPr>
        <p:txBody>
          <a:bodyPr/>
          <a:lstStyle/>
          <a:p>
            <a:pPr marL="285750" indent="-285750">
              <a:buFont typeface="Arial" panose="020B0604020202020204" pitchFamily="34" charset="0"/>
              <a:buChar char="•"/>
            </a:pPr>
            <a:r>
              <a:rPr lang="en-GB" sz="1800" cap="none" dirty="0">
                <a:latin typeface="Times New Roman" panose="02020603050405020304" pitchFamily="18" charset="0"/>
                <a:ea typeface="Tahoma" panose="020B0604030504040204" pitchFamily="34" charset="0"/>
                <a:cs typeface="Times New Roman" panose="02020603050405020304" pitchFamily="18" charset="0"/>
              </a:rPr>
              <a:t>Initial data exploration was conducted to check for missing or duplicate data. The dataset was found to be clean with no missing values or duplicates, which simplified the pre-processing phase.</a:t>
            </a:r>
          </a:p>
          <a:p>
            <a:pPr marL="285750" indent="-285750">
              <a:buFont typeface="Arial" panose="020B0604020202020204" pitchFamily="34" charset="0"/>
              <a:buChar char="•"/>
            </a:pPr>
            <a:r>
              <a:rPr lang="en-GB" sz="1800" cap="none" dirty="0">
                <a:latin typeface="Times New Roman" panose="02020603050405020304" pitchFamily="18" charset="0"/>
                <a:ea typeface="Tahoma" panose="020B0604030504040204" pitchFamily="34" charset="0"/>
                <a:cs typeface="Times New Roman" panose="02020603050405020304" pitchFamily="18" charset="0"/>
              </a:rPr>
              <a:t>Categorical variables were encoded using label encoding to convert them into a numerical format for modelling</a:t>
            </a:r>
            <a:r>
              <a:rPr lang="en-GB" sz="1800"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7" name="ooter Placeholder 6" hidden="1">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endParaRPr lang="en-US" dirty="0"/>
          </a:p>
        </p:txBody>
      </p:sp>
      <p:sp>
        <p:nvSpPr>
          <p:cNvPr id="8" name="Slide Number Placeholder 7" hidden="1">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806379" y="786836"/>
            <a:ext cx="4567228" cy="1877976"/>
          </a:xfrm>
        </p:spPr>
        <p:txBody>
          <a:bodyPr/>
          <a:lstStyle/>
          <a:p>
            <a:r>
              <a:rPr lang="en-GB" sz="3600" b="1" i="0" u="none" strike="noStrike" spc="0" dirty="0">
                <a:solidFill>
                  <a:srgbClr val="212121"/>
                </a:solidFill>
                <a:effectLst/>
                <a:latin typeface="Georgia Pro Cond Black" panose="02040A06050405020203" pitchFamily="18" charset="0"/>
                <a:cs typeface="Times New Roman" panose="02020603050405020304" pitchFamily="18" charset="0"/>
              </a:rPr>
              <a:t>Exploratory Data Analysis</a:t>
            </a:r>
            <a:endParaRPr lang="en-US" spc="0" dirty="0">
              <a:latin typeface="Georgia Pro Cond Black" panose="02040A06050405020203" pitchFamily="18" charset="0"/>
            </a:endParaRP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32568121"/>
              </p:ext>
            </p:extLst>
          </p:nvPr>
        </p:nvGraphicFramePr>
        <p:xfrm>
          <a:off x="2717189" y="786836"/>
          <a:ext cx="8668432" cy="8138160"/>
        </p:xfrm>
        <a:graphic>
          <a:graphicData uri="http://schemas.openxmlformats.org/drawingml/2006/table">
            <a:tbl>
              <a:tblPr firstRow="1" bandRow="1">
                <a:tableStyleId>{2D5ABB26-0587-4C30-8999-92F81FD0307C}</a:tableStyleId>
              </a:tblPr>
              <a:tblGrid>
                <a:gridCol w="2809964">
                  <a:extLst>
                    <a:ext uri="{9D8B030D-6E8A-4147-A177-3AD203B41FA5}">
                      <a16:colId xmlns:a16="http://schemas.microsoft.com/office/drawing/2014/main" val="2918303207"/>
                    </a:ext>
                  </a:extLst>
                </a:gridCol>
                <a:gridCol w="5858468">
                  <a:extLst>
                    <a:ext uri="{9D8B030D-6E8A-4147-A177-3AD203B41FA5}">
                      <a16:colId xmlns:a16="http://schemas.microsoft.com/office/drawing/2014/main" val="1189393465"/>
                    </a:ext>
                  </a:extLst>
                </a:gridCol>
              </a:tblGrid>
              <a:tr h="943539">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285750" indent="-285750">
                        <a:buFont typeface="Arial" panose="020B0604020202020204" pitchFamily="34" charset="0"/>
                        <a:buChar char="•"/>
                      </a:pPr>
                      <a:r>
                        <a:rPr lang="en-GB" sz="18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Exploratory Data Analysis was conducted to understand the relationships between various features and the target variable (housing prices). </a:t>
                      </a:r>
                    </a:p>
                    <a:p>
                      <a:pPr marL="285750" indent="-285750">
                        <a:buFont typeface="Arial" panose="020B0604020202020204" pitchFamily="34" charset="0"/>
                        <a:buChar char="•"/>
                      </a:pPr>
                      <a:r>
                        <a:rPr lang="en-GB" sz="18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Scatter plots were used to visualize the relationship between area and price.</a:t>
                      </a:r>
                    </a:p>
                    <a:p>
                      <a:pPr marL="285750" indent="-285750">
                        <a:buFont typeface="Arial" panose="020B0604020202020204" pitchFamily="34" charset="0"/>
                        <a:buChar char="•"/>
                      </a:pPr>
                      <a:r>
                        <a:rPr lang="en-GB" sz="18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Count plots were used to explore the distribution of categorical variables like air conditioning and hot water heating.</a:t>
                      </a:r>
                    </a:p>
                    <a:p>
                      <a:pPr marL="285750" indent="-285750">
                        <a:buFont typeface="Arial" panose="020B0604020202020204" pitchFamily="34" charset="0"/>
                        <a:buChar char="•"/>
                      </a:pPr>
                      <a:r>
                        <a:rPr lang="en-GB" sz="18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Box plots analysed key property characteristics such as price, square footage, number of bedrooms, number of bathrooms, number of floors, and parking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2423334722"/>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4197403263"/>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024136017"/>
                  </a:ext>
                </a:extLst>
              </a:tr>
            </a:tbl>
          </a:graphicData>
        </a:graphic>
      </p:graphicFrame>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5617844"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5516609" y="93648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5517424" y="170191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5516609" y="226487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5516609" y="308287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BF75-4E99-C817-6E3C-DC9CD6FF7864}"/>
              </a:ext>
            </a:extLst>
          </p:cNvPr>
          <p:cNvSpPr>
            <a:spLocks noGrp="1"/>
          </p:cNvSpPr>
          <p:nvPr>
            <p:ph type="title"/>
          </p:nvPr>
        </p:nvSpPr>
        <p:spPr/>
        <p:txBody>
          <a:bodyPr/>
          <a:lstStyle/>
          <a:p>
            <a:endParaRPr lang="en-GB"/>
          </a:p>
        </p:txBody>
      </p:sp>
      <p:sp>
        <p:nvSpPr>
          <p:cNvPr id="4" name="Footer Placeholder 3" hidden="1">
            <a:extLst>
              <a:ext uri="{FF2B5EF4-FFF2-40B4-BE49-F238E27FC236}">
                <a16:creationId xmlns:a16="http://schemas.microsoft.com/office/drawing/2014/main" id="{E030AD9B-35E2-BF4B-0C2D-4E16A01A3AF7}"/>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459FD945-F1D4-35C7-3C11-47DC5EB01C58}"/>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6" name="Content Placeholder 5">
            <a:extLst>
              <a:ext uri="{FF2B5EF4-FFF2-40B4-BE49-F238E27FC236}">
                <a16:creationId xmlns:a16="http://schemas.microsoft.com/office/drawing/2014/main" id="{73041039-CD9D-AA0C-7CA0-145D2ABEAC28}"/>
              </a:ext>
            </a:extLst>
          </p:cNvPr>
          <p:cNvPicPr>
            <a:picLocks noGrp="1" noChangeAspect="1"/>
          </p:cNvPicPr>
          <p:nvPr>
            <p:ph sz="half" idx="2"/>
          </p:nvPr>
        </p:nvPicPr>
        <p:blipFill>
          <a:blip r:embed="rId2"/>
          <a:stretch>
            <a:fillRect/>
          </a:stretch>
        </p:blipFill>
        <p:spPr>
          <a:xfrm>
            <a:off x="213756" y="419573"/>
            <a:ext cx="11376561" cy="6171231"/>
          </a:xfrm>
          <a:prstGeom prst="rect">
            <a:avLst/>
          </a:prstGeom>
        </p:spPr>
      </p:pic>
    </p:spTree>
    <p:extLst>
      <p:ext uri="{BB962C8B-B14F-4D97-AF65-F5344CB8AC3E}">
        <p14:creationId xmlns:p14="http://schemas.microsoft.com/office/powerpoint/2010/main" val="12838991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301965" y="232810"/>
            <a:ext cx="7542537" cy="979204"/>
          </a:xfrm>
        </p:spPr>
        <p:txBody>
          <a:bodyPr/>
          <a:lstStyle/>
          <a:p>
            <a:r>
              <a:rPr lang="en-GB" sz="3600" b="1" i="0" u="none" strike="noStrike" spc="0" dirty="0">
                <a:solidFill>
                  <a:srgbClr val="212121"/>
                </a:solidFill>
                <a:effectLst/>
                <a:latin typeface="Georgia Pro Cond Black" panose="02040A06050405020203" pitchFamily="18" charset="0"/>
                <a:cs typeface="Times New Roman" panose="02020603050405020304" pitchFamily="18" charset="0"/>
              </a:rPr>
              <a:t>Model Building and Evaluation</a:t>
            </a:r>
            <a:endParaRPr lang="en-US" spc="0" dirty="0">
              <a:latin typeface="Georgia Pro Cond Black" panose="02040A06050405020203" pitchFamily="18" charset="0"/>
            </a:endParaRP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846233" y="1268785"/>
            <a:ext cx="5257800" cy="1311566"/>
          </a:xfrm>
        </p:spPr>
        <p:txBody>
          <a:bodyPr/>
          <a:lstStyle/>
          <a:p>
            <a:pPr>
              <a:buNone/>
            </a:pPr>
            <a:r>
              <a:rPr lang="en-GB" sz="1600" dirty="0">
                <a:latin typeface="Times New Roman" panose="02020603050405020304" pitchFamily="18" charset="0"/>
                <a:cs typeface="Times New Roman" panose="02020603050405020304" pitchFamily="18" charset="0"/>
              </a:rPr>
              <a:t>The dataset was split into training and testing sets, and feature scaling was performed where necessary. Each model was trained using the training set and evaluated using the testing set.</a:t>
            </a:r>
          </a:p>
          <a:p>
            <a:pPr>
              <a:buNone/>
            </a:pPr>
            <a:r>
              <a:rPr lang="en-GB" sz="1600" dirty="0">
                <a:latin typeface="Times New Roman" panose="02020603050405020304" pitchFamily="18" charset="0"/>
                <a:cs typeface="Times New Roman" panose="02020603050405020304" pitchFamily="18" charset="0"/>
              </a:rPr>
              <a:t>Evaluation metrics such as mean squared error (MSE) and R-squared (R^2) were used to assess the performance of each model.</a:t>
            </a:r>
          </a:p>
          <a:p>
            <a:pPr>
              <a:buNone/>
            </a:pPr>
            <a:r>
              <a:rPr lang="en-GB" sz="1600" dirty="0">
                <a:latin typeface="Times New Roman" panose="02020603050405020304" pitchFamily="18" charset="0"/>
                <a:cs typeface="Times New Roman" panose="02020603050405020304" pitchFamily="18" charset="0"/>
              </a:rPr>
              <a:t>Predictions from each model were compared to the actual housing prices to visualize their performance.</a:t>
            </a:r>
          </a:p>
          <a:p>
            <a:pPr>
              <a:buNone/>
            </a:pPr>
            <a:r>
              <a:rPr lang="en-GB" sz="1600" dirty="0">
                <a:latin typeface="Times New Roman" panose="02020603050405020304" pitchFamily="18" charset="0"/>
                <a:cs typeface="Times New Roman" panose="02020603050405020304" pitchFamily="18" charset="0"/>
              </a:rPr>
              <a:t>Linear Regression, Random Forest Regression, Gradient Boosting Regression, Ridge Regression, Support Vector Regression, Bagging, Boosting</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hidden="1">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endParaRPr lang="en-US" dirty="0"/>
          </a:p>
        </p:txBody>
      </p:sp>
      <p:sp>
        <p:nvSpPr>
          <p:cNvPr id="36" name="Slide Number Placeholder 35" hidden="1">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endParaRPr lang="en-US" dirty="0"/>
          </a:p>
        </p:txBody>
      </p:sp>
      <p:sp>
        <p:nvSpPr>
          <p:cNvPr id="3" name="ext Placeholder 2" hidden="1">
            <a:extLst>
              <a:ext uri="{FF2B5EF4-FFF2-40B4-BE49-F238E27FC236}">
                <a16:creationId xmlns:a16="http://schemas.microsoft.com/office/drawing/2014/main" id="{E689BE95-033A-E62E-91AE-9A9CAF56A9F4}"/>
              </a:ext>
            </a:extLst>
          </p:cNvPr>
          <p:cNvSpPr>
            <a:spLocks noGrp="1"/>
          </p:cNvSpPr>
          <p:nvPr>
            <p:ph type="body" sz="quarter" idx="33"/>
          </p:nvPr>
        </p:nvSpPr>
        <p:spPr>
          <a:xfrm>
            <a:off x="4781323" y="6312400"/>
            <a:ext cx="5753520" cy="631867"/>
          </a:xfrm>
        </p:spPr>
        <p:txBody>
          <a:bodyPr/>
          <a:lstStyle/>
          <a:p>
            <a:endParaRPr lang="en-GB" dirty="0"/>
          </a:p>
        </p:txBody>
      </p:sp>
      <p:sp>
        <p:nvSpPr>
          <p:cNvPr id="5" name="Text Placeholder 4" hidden="1">
            <a:extLst>
              <a:ext uri="{FF2B5EF4-FFF2-40B4-BE49-F238E27FC236}">
                <a16:creationId xmlns:a16="http://schemas.microsoft.com/office/drawing/2014/main" id="{9293E1FC-1C53-D687-A81D-650761B5DB30}"/>
              </a:ext>
            </a:extLst>
          </p:cNvPr>
          <p:cNvSpPr>
            <a:spLocks noGrp="1"/>
          </p:cNvSpPr>
          <p:nvPr>
            <p:ph type="body" sz="quarter" idx="32"/>
          </p:nvPr>
        </p:nvSpPr>
        <p:spPr>
          <a:xfrm>
            <a:off x="5987047" y="3944825"/>
            <a:ext cx="5257800" cy="1311566"/>
          </a:xfrm>
        </p:spPr>
        <p:txBody>
          <a:bodyPr/>
          <a:lstStyle/>
          <a:p>
            <a:endParaRPr lang="en-GB" dirty="0"/>
          </a:p>
        </p:txBody>
      </p:sp>
      <p:cxnSp>
        <p:nvCxnSpPr>
          <p:cNvPr id="17" name="Straight Connector 16">
            <a:extLst>
              <a:ext uri="{FF2B5EF4-FFF2-40B4-BE49-F238E27FC236}">
                <a16:creationId xmlns:a16="http://schemas.microsoft.com/office/drawing/2014/main" id="{3AF6C132-5ACF-D381-8B71-C53314E39406}"/>
              </a:ext>
              <a:ext uri="{C183D7F6-B498-43B3-948B-1728B52AA6E4}">
                <adec:decorative xmlns:adec="http://schemas.microsoft.com/office/drawing/2017/decorative" val="1"/>
              </a:ext>
            </a:extLst>
          </p:cNvPr>
          <p:cNvCxnSpPr>
            <a:cxnSpLocks/>
          </p:cNvCxnSpPr>
          <p:nvPr/>
        </p:nvCxnSpPr>
        <p:spPr>
          <a:xfrm>
            <a:off x="656678" y="1212014"/>
            <a:ext cx="0" cy="4572123"/>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Oval 17">
            <a:extLst>
              <a:ext uri="{FF2B5EF4-FFF2-40B4-BE49-F238E27FC236}">
                <a16:creationId xmlns:a16="http://schemas.microsoft.com/office/drawing/2014/main" id="{DCE0352D-5585-EA22-E246-DAA0FC97F13C}"/>
              </a:ext>
              <a:ext uri="{C183D7F6-B498-43B3-948B-1728B52AA6E4}">
                <adec:decorative xmlns:adec="http://schemas.microsoft.com/office/drawing/2017/decorative" val="1"/>
              </a:ext>
            </a:extLst>
          </p:cNvPr>
          <p:cNvSpPr/>
          <p:nvPr/>
        </p:nvSpPr>
        <p:spPr>
          <a:xfrm>
            <a:off x="549211" y="1426483"/>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9E7A1CA7-B47C-AEB0-BEF3-806E5A0584AC}"/>
              </a:ext>
              <a:ext uri="{C183D7F6-B498-43B3-948B-1728B52AA6E4}">
                <adec:decorative xmlns:adec="http://schemas.microsoft.com/office/drawing/2017/decorative" val="1"/>
              </a:ext>
            </a:extLst>
          </p:cNvPr>
          <p:cNvSpPr/>
          <p:nvPr/>
        </p:nvSpPr>
        <p:spPr>
          <a:xfrm>
            <a:off x="576830" y="259328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B7039ED1-F479-29E7-2800-A9BA9EB9807A}"/>
              </a:ext>
              <a:ext uri="{C183D7F6-B498-43B3-948B-1728B52AA6E4}">
                <adec:decorative xmlns:adec="http://schemas.microsoft.com/office/drawing/2017/decorative" val="1"/>
              </a:ext>
            </a:extLst>
          </p:cNvPr>
          <p:cNvSpPr/>
          <p:nvPr/>
        </p:nvSpPr>
        <p:spPr>
          <a:xfrm>
            <a:off x="523052" y="388250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Oval 20">
            <a:extLst>
              <a:ext uri="{FF2B5EF4-FFF2-40B4-BE49-F238E27FC236}">
                <a16:creationId xmlns:a16="http://schemas.microsoft.com/office/drawing/2014/main" id="{2DDF0B17-1A8D-C3A6-9E59-D69ECD8A3440}"/>
              </a:ext>
              <a:ext uri="{C183D7F6-B498-43B3-948B-1728B52AA6E4}">
                <adec:decorative xmlns:adec="http://schemas.microsoft.com/office/drawing/2017/decorative" val="1"/>
              </a:ext>
            </a:extLst>
          </p:cNvPr>
          <p:cNvSpPr/>
          <p:nvPr/>
        </p:nvSpPr>
        <p:spPr>
          <a:xfrm>
            <a:off x="529287" y="4675808"/>
            <a:ext cx="202467"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a:xfrm>
            <a:off x="741173" y="300568"/>
            <a:ext cx="10122632" cy="652054"/>
          </a:xfrm>
        </p:spPr>
        <p:txBody>
          <a:bodyPr/>
          <a:lstStyle/>
          <a:p>
            <a:r>
              <a:rPr lang="en-GB" b="1" i="0" kern="1200" cap="all" spc="0" dirty="0">
                <a:solidFill>
                  <a:srgbClr val="000000"/>
                </a:solidFill>
                <a:effectLst/>
                <a:latin typeface="Georgia Pro Cond Black" panose="02040A06050405020203" pitchFamily="18" charset="0"/>
                <a:cs typeface="Times New Roman" panose="02020603050405020304" pitchFamily="18" charset="0"/>
              </a:rPr>
              <a:t>Linear</a:t>
            </a:r>
            <a:r>
              <a:rPr lang="en-GB" sz="1800" b="0" i="0" kern="1200" cap="all" spc="0" dirty="0">
                <a:solidFill>
                  <a:srgbClr val="000000"/>
                </a:solidFill>
                <a:effectLst/>
                <a:latin typeface="Georgia Pro Cond Black" panose="02040A06050405020203" pitchFamily="18" charset="0"/>
                <a:cs typeface="Times New Roman" panose="02020603050405020304" pitchFamily="18" charset="0"/>
              </a:rPr>
              <a:t> </a:t>
            </a:r>
            <a:r>
              <a:rPr lang="en-GB" b="1" i="0" kern="1200" cap="all" spc="0" dirty="0">
                <a:solidFill>
                  <a:srgbClr val="000000"/>
                </a:solidFill>
                <a:effectLst/>
                <a:latin typeface="Georgia Pro Cond Black" panose="02040A06050405020203" pitchFamily="18" charset="0"/>
                <a:cs typeface="Times New Roman" panose="02020603050405020304" pitchFamily="18" charset="0"/>
              </a:rPr>
              <a:t>regression</a:t>
            </a:r>
            <a:endParaRPr lang="en-US" spc="0" dirty="0">
              <a:latin typeface="Georgia Pro Cond Black" panose="02040A06050405020203" pitchFamily="18" charset="0"/>
            </a:endParaRPr>
          </a:p>
        </p:txBody>
      </p:sp>
      <p:sp>
        <p:nvSpPr>
          <p:cNvPr id="6" name="Footer Placeholder 5" hidden="1">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hidden="1">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Content Placeholder 2">
            <a:extLst>
              <a:ext uri="{FF2B5EF4-FFF2-40B4-BE49-F238E27FC236}">
                <a16:creationId xmlns:a16="http://schemas.microsoft.com/office/drawing/2014/main" id="{4F59745C-8D63-EC56-C721-5E20EA4CB5AD}"/>
              </a:ext>
            </a:extLst>
          </p:cNvPr>
          <p:cNvSpPr>
            <a:spLocks noGrp="1"/>
          </p:cNvSpPr>
          <p:nvPr>
            <p:ph sz="half" idx="2"/>
          </p:nvPr>
        </p:nvSpPr>
        <p:spPr>
          <a:xfrm>
            <a:off x="956062" y="914920"/>
            <a:ext cx="10279873" cy="5224623"/>
          </a:xfrm>
        </p:spPr>
        <p:txBody>
          <a:bodyPr/>
          <a:lstStyle/>
          <a:p>
            <a:pPr algn="l" rtl="0" eaLnBrk="1" latinLnBrk="0" hangingPunct="1">
              <a:lnSpc>
                <a:spcPct val="120000"/>
              </a:lnSpc>
              <a:spcBef>
                <a:spcPts val="1000"/>
              </a:spcBef>
              <a:spcAft>
                <a:spcPts val="0"/>
              </a:spcAft>
              <a:buClr>
                <a:schemeClr val="accent1"/>
              </a:buClr>
              <a:buSzPct val="100000"/>
            </a:pPr>
            <a:r>
              <a:rPr lang="en-GB" sz="1800" kern="1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Linear regression attempts to establish a linear relationship between the independent variables (features) and the dependent variable (price). The model was instantiated using The Linear Regression() class from sci-kit-learn and was trained on the training data using the fit() method.</a:t>
            </a:r>
            <a:endParaRPr lang="en-GB" sz="1800" dirty="0">
              <a:effectLst/>
              <a:latin typeface="Times New Roman" panose="02020603050405020304" pitchFamily="18" charset="0"/>
              <a:ea typeface="Tahoma" panose="020B0604030504040204" pitchFamily="34" charset="0"/>
              <a:cs typeface="Times New Roman" panose="02020603050405020304" pitchFamily="18" charset="0"/>
            </a:endParaRPr>
          </a:p>
          <a:p>
            <a:pPr algn="l" rtl="0" eaLnBrk="1" latinLnBrk="0" hangingPunct="1">
              <a:lnSpc>
                <a:spcPct val="120000"/>
              </a:lnSpc>
              <a:spcBef>
                <a:spcPts val="1000"/>
              </a:spcBef>
              <a:spcAft>
                <a:spcPts val="0"/>
              </a:spcAft>
            </a:pPr>
            <a:r>
              <a:rPr lang="en-GB" sz="1800" kern="1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After running this model, we calculated the Mean Squared Error which came out to be 1.771751116594.0410, and the R-squared which was 0.6495. The Linear Regression model shows some predictive capability with a moderate R-squared. </a:t>
            </a:r>
            <a:endParaRPr lang="en-GB" sz="1800" dirty="0">
              <a:effectLst/>
              <a:latin typeface="Times New Roman" panose="02020603050405020304" pitchFamily="18" charset="0"/>
              <a:ea typeface="Tahoma" panose="020B0604030504040204" pitchFamily="34" charset="0"/>
              <a:cs typeface="Times New Roman" panose="02020603050405020304" pitchFamily="18" charset="0"/>
            </a:endParaRPr>
          </a:p>
          <a:p>
            <a:pPr algn="l" rtl="0" eaLnBrk="1" latinLnBrk="0" hangingPunct="1">
              <a:lnSpc>
                <a:spcPct val="120000"/>
              </a:lnSpc>
              <a:spcBef>
                <a:spcPts val="1000"/>
              </a:spcBef>
              <a:spcAft>
                <a:spcPts val="0"/>
              </a:spcAft>
            </a:pPr>
            <a:r>
              <a:rPr lang="en-GB" sz="1800" kern="1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The linear regression prediction shows the model generally follows the overall trend of the actual data. There are discrepancies, especially at points where the actual values peak or drop sharply. These deviations suggest that the linear regression model, despite capturing the general pattern, struggles with extreme values and might not fully account for possible non-linear relationships within the data. </a:t>
            </a:r>
            <a:endParaRPr lang="en-GB"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GB" dirty="0"/>
          </a:p>
        </p:txBody>
      </p:sp>
      <p:pic>
        <p:nvPicPr>
          <p:cNvPr id="15" name="Picture 14">
            <a:extLst>
              <a:ext uri="{FF2B5EF4-FFF2-40B4-BE49-F238E27FC236}">
                <a16:creationId xmlns:a16="http://schemas.microsoft.com/office/drawing/2014/main" id="{4300AD09-9411-33BC-6DA4-2C2513EED437}"/>
              </a:ext>
            </a:extLst>
          </p:cNvPr>
          <p:cNvPicPr>
            <a:picLocks noChangeAspect="1"/>
          </p:cNvPicPr>
          <p:nvPr/>
        </p:nvPicPr>
        <p:blipFill>
          <a:blip r:embed="rId2"/>
          <a:stretch>
            <a:fillRect/>
          </a:stretch>
        </p:blipFill>
        <p:spPr>
          <a:xfrm>
            <a:off x="514627" y="300568"/>
            <a:ext cx="9525" cy="6048375"/>
          </a:xfrm>
          <a:prstGeom prst="rect">
            <a:avLst/>
          </a:prstGeom>
        </p:spPr>
      </p:pic>
      <p:sp>
        <p:nvSpPr>
          <p:cNvPr id="11" name="Oval 10">
            <a:extLst>
              <a:ext uri="{FF2B5EF4-FFF2-40B4-BE49-F238E27FC236}">
                <a16:creationId xmlns:a16="http://schemas.microsoft.com/office/drawing/2014/main" id="{1227FD56-B7DD-35FF-7C9D-44571056372D}"/>
              </a:ext>
              <a:ext uri="{C183D7F6-B498-43B3-948B-1728B52AA6E4}">
                <adec:decorative xmlns:adec="http://schemas.microsoft.com/office/drawing/2017/decorative" val="1"/>
              </a:ext>
            </a:extLst>
          </p:cNvPr>
          <p:cNvSpPr/>
          <p:nvPr/>
        </p:nvSpPr>
        <p:spPr>
          <a:xfrm>
            <a:off x="422917" y="99957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Oval 11">
            <a:extLst>
              <a:ext uri="{FF2B5EF4-FFF2-40B4-BE49-F238E27FC236}">
                <a16:creationId xmlns:a16="http://schemas.microsoft.com/office/drawing/2014/main" id="{D7D68665-D20A-07F6-388C-6C316DB43C84}"/>
              </a:ext>
              <a:ext uri="{C183D7F6-B498-43B3-948B-1728B52AA6E4}">
                <adec:decorative xmlns:adec="http://schemas.microsoft.com/office/drawing/2017/decorative" val="1"/>
              </a:ext>
            </a:extLst>
          </p:cNvPr>
          <p:cNvSpPr/>
          <p:nvPr/>
        </p:nvSpPr>
        <p:spPr>
          <a:xfrm>
            <a:off x="430193" y="2120905"/>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Oval 12">
            <a:extLst>
              <a:ext uri="{FF2B5EF4-FFF2-40B4-BE49-F238E27FC236}">
                <a16:creationId xmlns:a16="http://schemas.microsoft.com/office/drawing/2014/main" id="{3469E06C-D48E-F64C-CCDC-6AFDEFC8A8EF}"/>
              </a:ext>
              <a:ext uri="{C183D7F6-B498-43B3-948B-1728B52AA6E4}">
                <adec:decorative xmlns:adec="http://schemas.microsoft.com/office/drawing/2017/decorative" val="1"/>
              </a:ext>
            </a:extLst>
          </p:cNvPr>
          <p:cNvSpPr/>
          <p:nvPr/>
        </p:nvSpPr>
        <p:spPr>
          <a:xfrm>
            <a:off x="400934" y="3242233"/>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5" name="Graphic 4" descr="Chevron arrows with solid fill">
            <a:extLst>
              <a:ext uri="{FF2B5EF4-FFF2-40B4-BE49-F238E27FC236}">
                <a16:creationId xmlns:a16="http://schemas.microsoft.com/office/drawing/2014/main" id="{C95FB37F-16A1-85D5-D074-A7ED949EDE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78" y="6335510"/>
            <a:ext cx="780382" cy="522490"/>
          </a:xfrm>
          <a:prstGeom prst="rect">
            <a:avLst/>
          </a:prstGeom>
        </p:spPr>
      </p:pic>
      <p:pic>
        <p:nvPicPr>
          <p:cNvPr id="14" name="Graphic 13" descr="Chevron arrows with solid fill">
            <a:extLst>
              <a:ext uri="{FF2B5EF4-FFF2-40B4-BE49-F238E27FC236}">
                <a16:creationId xmlns:a16="http://schemas.microsoft.com/office/drawing/2014/main" id="{B334F64D-7807-7B1B-F948-DD1195381F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0925" y="6335510"/>
            <a:ext cx="780382" cy="522490"/>
          </a:xfrm>
          <a:prstGeom prst="rect">
            <a:avLst/>
          </a:prstGeom>
        </p:spPr>
      </p:pic>
      <p:pic>
        <p:nvPicPr>
          <p:cNvPr id="16" name="Graphic 15" descr="Chevron arrows with solid fill">
            <a:extLst>
              <a:ext uri="{FF2B5EF4-FFF2-40B4-BE49-F238E27FC236}">
                <a16:creationId xmlns:a16="http://schemas.microsoft.com/office/drawing/2014/main" id="{54AA70D1-7E2D-2E57-A97F-E67A99890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6463" y="6348943"/>
            <a:ext cx="780382" cy="522490"/>
          </a:xfrm>
          <a:prstGeom prst="rect">
            <a:avLst/>
          </a:prstGeom>
        </p:spPr>
      </p:pic>
      <p:pic>
        <p:nvPicPr>
          <p:cNvPr id="17" name="Graphic 16" descr="Chevron arrows with solid fill">
            <a:extLst>
              <a:ext uri="{FF2B5EF4-FFF2-40B4-BE49-F238E27FC236}">
                <a16:creationId xmlns:a16="http://schemas.microsoft.com/office/drawing/2014/main" id="{2BDA62E1-427A-D577-DBFD-FF02FC13C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2001" y="6348943"/>
            <a:ext cx="780382" cy="522490"/>
          </a:xfrm>
          <a:prstGeom prst="rect">
            <a:avLst/>
          </a:prstGeom>
        </p:spPr>
      </p:pic>
      <p:pic>
        <p:nvPicPr>
          <p:cNvPr id="18" name="Graphic 17" descr="Chevron arrows with solid fill">
            <a:extLst>
              <a:ext uri="{FF2B5EF4-FFF2-40B4-BE49-F238E27FC236}">
                <a16:creationId xmlns:a16="http://schemas.microsoft.com/office/drawing/2014/main" id="{194AE349-9D22-F93D-5EA6-308985EF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7539" y="6348943"/>
            <a:ext cx="780382" cy="522490"/>
          </a:xfrm>
          <a:prstGeom prst="rect">
            <a:avLst/>
          </a:prstGeom>
        </p:spPr>
      </p:pic>
      <p:pic>
        <p:nvPicPr>
          <p:cNvPr id="19" name="Graphic 18" descr="Chevron arrows with solid fill">
            <a:extLst>
              <a:ext uri="{FF2B5EF4-FFF2-40B4-BE49-F238E27FC236}">
                <a16:creationId xmlns:a16="http://schemas.microsoft.com/office/drawing/2014/main" id="{508753A3-F5A5-3068-7945-157E2EE86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3077" y="6357654"/>
            <a:ext cx="780382" cy="522490"/>
          </a:xfrm>
          <a:prstGeom prst="rect">
            <a:avLst/>
          </a:prstGeom>
        </p:spPr>
      </p:pic>
      <p:pic>
        <p:nvPicPr>
          <p:cNvPr id="20" name="Graphic 19" descr="Chevron arrows with solid fill">
            <a:extLst>
              <a:ext uri="{FF2B5EF4-FFF2-40B4-BE49-F238E27FC236}">
                <a16:creationId xmlns:a16="http://schemas.microsoft.com/office/drawing/2014/main" id="{B1668317-788C-55BB-DFA9-0CA431FE51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8615" y="6348943"/>
            <a:ext cx="780382" cy="522490"/>
          </a:xfrm>
          <a:prstGeom prst="rect">
            <a:avLst/>
          </a:prstGeom>
        </p:spPr>
      </p:pic>
      <p:pic>
        <p:nvPicPr>
          <p:cNvPr id="21" name="Graphic 20" descr="Chevron arrows with solid fill">
            <a:extLst>
              <a:ext uri="{FF2B5EF4-FFF2-40B4-BE49-F238E27FC236}">
                <a16:creationId xmlns:a16="http://schemas.microsoft.com/office/drawing/2014/main" id="{E2C72295-FE8F-752A-39E6-1445BD011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6999" y="6357654"/>
            <a:ext cx="780382" cy="522490"/>
          </a:xfrm>
          <a:prstGeom prst="rect">
            <a:avLst/>
          </a:prstGeom>
        </p:spPr>
      </p:pic>
      <p:pic>
        <p:nvPicPr>
          <p:cNvPr id="22" name="Graphic 21" descr="Chevron arrows with solid fill">
            <a:extLst>
              <a:ext uri="{FF2B5EF4-FFF2-40B4-BE49-F238E27FC236}">
                <a16:creationId xmlns:a16="http://schemas.microsoft.com/office/drawing/2014/main" id="{1CE9DD9C-28C0-AE5F-4182-8C8B7EA750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9851" y="6348943"/>
            <a:ext cx="780382" cy="522490"/>
          </a:xfrm>
          <a:prstGeom prst="rect">
            <a:avLst/>
          </a:prstGeom>
        </p:spPr>
      </p:pic>
      <p:pic>
        <p:nvPicPr>
          <p:cNvPr id="23" name="Graphic 22" descr="Chevron arrows with solid fill">
            <a:extLst>
              <a:ext uri="{FF2B5EF4-FFF2-40B4-BE49-F238E27FC236}">
                <a16:creationId xmlns:a16="http://schemas.microsoft.com/office/drawing/2014/main" id="{535A75A9-D3B8-8424-3C33-18AA3B6CB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4430" y="6357654"/>
            <a:ext cx="780382" cy="522490"/>
          </a:xfrm>
          <a:prstGeom prst="rect">
            <a:avLst/>
          </a:prstGeom>
        </p:spPr>
      </p:pic>
      <p:pic>
        <p:nvPicPr>
          <p:cNvPr id="24" name="Graphic 23" descr="Chevron arrows with solid fill">
            <a:extLst>
              <a:ext uri="{FF2B5EF4-FFF2-40B4-BE49-F238E27FC236}">
                <a16:creationId xmlns:a16="http://schemas.microsoft.com/office/drawing/2014/main" id="{C0903D43-4B1D-542D-0677-14D6741DE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567" y="6348943"/>
            <a:ext cx="780382" cy="522490"/>
          </a:xfrm>
          <a:prstGeom prst="rect">
            <a:avLst/>
          </a:prstGeom>
        </p:spPr>
      </p:pic>
      <p:pic>
        <p:nvPicPr>
          <p:cNvPr id="25" name="Graphic 24" descr="Chevron arrows with solid fill">
            <a:extLst>
              <a:ext uri="{FF2B5EF4-FFF2-40B4-BE49-F238E27FC236}">
                <a16:creationId xmlns:a16="http://schemas.microsoft.com/office/drawing/2014/main" id="{C2CF1BEA-2408-45C5-37C8-869C84622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4146" y="6335510"/>
            <a:ext cx="780382" cy="522490"/>
          </a:xfrm>
          <a:prstGeom prst="rect">
            <a:avLst/>
          </a:prstGeom>
        </p:spPr>
      </p:pic>
      <p:pic>
        <p:nvPicPr>
          <p:cNvPr id="26" name="Graphic 25" descr="Chevron arrows with solid fill">
            <a:extLst>
              <a:ext uri="{FF2B5EF4-FFF2-40B4-BE49-F238E27FC236}">
                <a16:creationId xmlns:a16="http://schemas.microsoft.com/office/drawing/2014/main" id="{911E2BEE-D5B3-A812-6F80-7AAECBAF3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3446" y="6335510"/>
            <a:ext cx="780382" cy="522490"/>
          </a:xfrm>
          <a:prstGeom prst="rect">
            <a:avLst/>
          </a:prstGeom>
        </p:spPr>
      </p:pic>
      <p:pic>
        <p:nvPicPr>
          <p:cNvPr id="27" name="Graphic 26" descr="Chevron arrows with solid fill">
            <a:extLst>
              <a:ext uri="{FF2B5EF4-FFF2-40B4-BE49-F238E27FC236}">
                <a16:creationId xmlns:a16="http://schemas.microsoft.com/office/drawing/2014/main" id="{269ED1CC-EA79-F9B2-3F8A-6BA72DC6D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746" y="6335510"/>
            <a:ext cx="780382" cy="522490"/>
          </a:xfrm>
          <a:prstGeom prst="rect">
            <a:avLst/>
          </a:prstGeom>
        </p:spPr>
      </p:pic>
      <p:pic>
        <p:nvPicPr>
          <p:cNvPr id="28" name="Graphic 27" descr="Chevron arrows with solid fill">
            <a:extLst>
              <a:ext uri="{FF2B5EF4-FFF2-40B4-BE49-F238E27FC236}">
                <a16:creationId xmlns:a16="http://schemas.microsoft.com/office/drawing/2014/main" id="{DF0D2CCB-D8D2-B838-06B2-A5F53C00EA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8171" y="6335510"/>
            <a:ext cx="780382" cy="522490"/>
          </a:xfrm>
          <a:prstGeom prst="rect">
            <a:avLst/>
          </a:prstGeom>
        </p:spPr>
      </p:pic>
      <p:pic>
        <p:nvPicPr>
          <p:cNvPr id="29" name="Graphic 28" descr="Chevron arrows with solid fill">
            <a:extLst>
              <a:ext uri="{FF2B5EF4-FFF2-40B4-BE49-F238E27FC236}">
                <a16:creationId xmlns:a16="http://schemas.microsoft.com/office/drawing/2014/main" id="{AF828BAE-E839-00C7-279B-4B4E41C58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9926" y="6335510"/>
            <a:ext cx="780382" cy="522490"/>
          </a:xfrm>
          <a:prstGeom prst="rect">
            <a:avLst/>
          </a:prstGeom>
        </p:spPr>
      </p:pic>
      <p:pic>
        <p:nvPicPr>
          <p:cNvPr id="30" name="Graphic 29" descr="Chevron arrows with solid fill">
            <a:extLst>
              <a:ext uri="{FF2B5EF4-FFF2-40B4-BE49-F238E27FC236}">
                <a16:creationId xmlns:a16="http://schemas.microsoft.com/office/drawing/2014/main" id="{C67D27CB-AB6D-8D6C-38E0-B25CA13AA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5351" y="6348943"/>
            <a:ext cx="780382" cy="522490"/>
          </a:xfrm>
          <a:prstGeom prst="rect">
            <a:avLst/>
          </a:prstGeom>
        </p:spPr>
      </p:pic>
      <p:pic>
        <p:nvPicPr>
          <p:cNvPr id="31" name="Graphic 30" descr="Chevron arrows with solid fill">
            <a:extLst>
              <a:ext uri="{FF2B5EF4-FFF2-40B4-BE49-F238E27FC236}">
                <a16:creationId xmlns:a16="http://schemas.microsoft.com/office/drawing/2014/main" id="{B3A64EB9-F970-B5AB-8582-565A82788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2690" y="6357654"/>
            <a:ext cx="780382" cy="522490"/>
          </a:xfrm>
          <a:prstGeom prst="rect">
            <a:avLst/>
          </a:prstGeom>
        </p:spPr>
      </p:pic>
    </p:spTree>
    <p:extLst>
      <p:ext uri="{BB962C8B-B14F-4D97-AF65-F5344CB8AC3E}">
        <p14:creationId xmlns:p14="http://schemas.microsoft.com/office/powerpoint/2010/main" val="26461766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CFA5548-2F6A-47BF-F52A-950A73BE9AA2}"/>
              </a:ext>
            </a:extLst>
          </p:cNvPr>
          <p:cNvSpPr>
            <a:spLocks noGrp="1"/>
          </p:cNvSpPr>
          <p:nvPr>
            <p:ph type="title"/>
          </p:nvPr>
        </p:nvSpPr>
        <p:spPr/>
        <p:txBody>
          <a:bodyPr/>
          <a:lstStyle/>
          <a:p>
            <a:endParaRPr lang="en-GB" dirty="0"/>
          </a:p>
        </p:txBody>
      </p:sp>
      <p:sp>
        <p:nvSpPr>
          <p:cNvPr id="4" name="Footer Placeholder 3" hidden="1">
            <a:extLst>
              <a:ext uri="{FF2B5EF4-FFF2-40B4-BE49-F238E27FC236}">
                <a16:creationId xmlns:a16="http://schemas.microsoft.com/office/drawing/2014/main" id="{E0BD550B-5A10-2574-A0BD-1C7B7B71305D}"/>
              </a:ext>
            </a:extLst>
          </p:cNvPr>
          <p:cNvSpPr>
            <a:spLocks noGrp="1"/>
          </p:cNvSpPr>
          <p:nvPr>
            <p:ph type="ftr" sz="quarter" idx="10"/>
          </p:nvPr>
        </p:nvSpPr>
        <p:spPr/>
        <p:txBody>
          <a:bodyPr/>
          <a:lstStyle/>
          <a:p>
            <a:r>
              <a:rPr lang="en-US"/>
              <a:t>Presentation Title</a:t>
            </a:r>
            <a:endParaRPr lang="en-US" dirty="0"/>
          </a:p>
        </p:txBody>
      </p:sp>
      <p:sp>
        <p:nvSpPr>
          <p:cNvPr id="5" name="Slide Number Placeholder 4" hidden="1">
            <a:extLst>
              <a:ext uri="{FF2B5EF4-FFF2-40B4-BE49-F238E27FC236}">
                <a16:creationId xmlns:a16="http://schemas.microsoft.com/office/drawing/2014/main" id="{DF8F98E2-C739-157D-DBBE-9B91504ECF37}"/>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6" name="Content Placeholder 5">
            <a:extLst>
              <a:ext uri="{FF2B5EF4-FFF2-40B4-BE49-F238E27FC236}">
                <a16:creationId xmlns:a16="http://schemas.microsoft.com/office/drawing/2014/main" id="{BC4C0015-1DA0-8AA3-FCB3-7CCE2196A34D}"/>
              </a:ext>
            </a:extLst>
          </p:cNvPr>
          <p:cNvPicPr>
            <a:picLocks noGrp="1" noChangeAspect="1"/>
          </p:cNvPicPr>
          <p:nvPr>
            <p:ph sz="half" idx="2"/>
          </p:nvPr>
        </p:nvPicPr>
        <p:blipFill>
          <a:blip r:embed="rId3"/>
          <a:stretch>
            <a:fillRect/>
          </a:stretch>
        </p:blipFill>
        <p:spPr>
          <a:xfrm>
            <a:off x="201880" y="391886"/>
            <a:ext cx="11554691" cy="6187044"/>
          </a:xfrm>
          <a:prstGeom prst="rect">
            <a:avLst/>
          </a:prstGeom>
        </p:spPr>
      </p:pic>
    </p:spTree>
    <p:extLst>
      <p:ext uri="{BB962C8B-B14F-4D97-AF65-F5344CB8AC3E}">
        <p14:creationId xmlns:p14="http://schemas.microsoft.com/office/powerpoint/2010/main" val="24597885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1728</Words>
  <Application>Microsoft Office PowerPoint</Application>
  <PresentationFormat>Widescreen</PresentationFormat>
  <Paragraphs>147</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Avenir Next LT Pro</vt:lpstr>
      <vt:lpstr>Calibri</vt:lpstr>
      <vt:lpstr>Georgia Pro Cond Black</vt:lpstr>
      <vt:lpstr>Tahoma</vt:lpstr>
      <vt:lpstr>Times New Roman</vt:lpstr>
      <vt:lpstr>Office Theme</vt:lpstr>
      <vt:lpstr>Price Prediction in Real Estate : A Comparative Analysis of Machine Learning Models</vt:lpstr>
      <vt:lpstr>Who are we? Casa crunchers</vt:lpstr>
      <vt:lpstr>Dataset DESCRIPTION</vt:lpstr>
      <vt:lpstr>DATA PREPARATION</vt:lpstr>
      <vt:lpstr>Exploratory Data Analysis</vt:lpstr>
      <vt:lpstr>PowerPoint Presentation</vt:lpstr>
      <vt:lpstr>Model Building and Evaluation</vt:lpstr>
      <vt:lpstr>Linear regression</vt:lpstr>
      <vt:lpstr>PowerPoint Presentation</vt:lpstr>
      <vt:lpstr>Gradient Boosting Regression</vt:lpstr>
      <vt:lpstr>PowerPoint Presentation</vt:lpstr>
      <vt:lpstr>Ridge Regression</vt:lpstr>
      <vt:lpstr>PowerPoint Presentation</vt:lpstr>
      <vt:lpstr>Support Vector Regression</vt:lpstr>
      <vt:lpstr>PowerPoint Presentation</vt:lpstr>
      <vt:lpstr>Random Forest Regression</vt:lpstr>
      <vt:lpstr>PowerPoint Presentation</vt:lpstr>
      <vt:lpstr>Bagging</vt:lpstr>
      <vt:lpstr>PowerPoint Presentation</vt:lpstr>
      <vt:lpstr>BOOSTING</vt:lpstr>
      <vt:lpstr>PowerPoint Presentation</vt:lpstr>
      <vt:lpstr>HYPERPARAMETER AND CROSS VALIDATION</vt:lpstr>
      <vt:lpstr>Pre-Hyperparameter Tuning Model Summary</vt:lpstr>
      <vt:lpstr>Post-Hyperparameter Tuning Model Performance Summary</vt:lpstr>
      <vt:lpstr>Model Implementation in Existing Data(Top 5 Rows)</vt:lpstr>
      <vt:lpstr>OBSERVATION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2022-06-22T01:27:02Z</dcterms:created>
  <dcterms:modified xsi:type="dcterms:W3CDTF">2024-05-09T20:43:50Z</dcterms:modified>
</cp:coreProperties>
</file>